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90" r:id="rId4"/>
    <p:sldId id="283" r:id="rId5"/>
    <p:sldId id="289" r:id="rId6"/>
    <p:sldId id="278" r:id="rId7"/>
    <p:sldId id="288" r:id="rId8"/>
    <p:sldId id="293" r:id="rId9"/>
    <p:sldId id="279" r:id="rId10"/>
    <p:sldId id="292" r:id="rId11"/>
    <p:sldId id="284" r:id="rId12"/>
    <p:sldId id="287" r:id="rId13"/>
    <p:sldId id="291" r:id="rId14"/>
    <p:sldId id="286" r:id="rId15"/>
  </p:sldIdLst>
  <p:sldSz cx="9144000" cy="5143500" type="screen16x9"/>
  <p:notesSz cx="10693400" cy="756285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357188" indent="1000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714375" indent="2000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073150" indent="2984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430338" indent="3984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28">
          <p15:clr>
            <a:srgbClr val="A4A3A4"/>
          </p15:clr>
        </p15:guide>
        <p15:guide id="2" orient="horz" pos="3012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orient="horz" pos="2532">
          <p15:clr>
            <a:srgbClr val="A4A3A4"/>
          </p15:clr>
        </p15:guide>
        <p15:guide id="5" orient="horz" pos="372">
          <p15:clr>
            <a:srgbClr val="A4A3A4"/>
          </p15:clr>
        </p15:guide>
        <p15:guide id="6" orient="horz" pos="2100">
          <p15:clr>
            <a:srgbClr val="A4A3A4"/>
          </p15:clr>
        </p15:guide>
        <p15:guide id="7" orient="horz" pos="1860">
          <p15:clr>
            <a:srgbClr val="A4A3A4"/>
          </p15:clr>
        </p15:guide>
        <p15:guide id="8" orient="horz" pos="2004">
          <p15:clr>
            <a:srgbClr val="A4A3A4"/>
          </p15:clr>
        </p15:guide>
        <p15:guide id="9" pos="3868">
          <p15:clr>
            <a:srgbClr val="A4A3A4"/>
          </p15:clr>
        </p15:guide>
        <p15:guide id="10" pos="5568">
          <p15:clr>
            <a:srgbClr val="A4A3A4"/>
          </p15:clr>
        </p15:guide>
        <p15:guide id="11" pos="2215">
          <p15:clr>
            <a:srgbClr val="A4A3A4"/>
          </p15:clr>
        </p15:guide>
        <p15:guide id="12" pos="5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710" autoAdjust="0"/>
  </p:normalViewPr>
  <p:slideViewPr>
    <p:cSldViewPr>
      <p:cViewPr varScale="1">
        <p:scale>
          <a:sx n="85" d="100"/>
          <a:sy n="85" d="100"/>
        </p:scale>
        <p:origin x="684" y="56"/>
      </p:cViewPr>
      <p:guideLst>
        <p:guide orient="horz" pos="1428"/>
        <p:guide orient="horz" pos="3012"/>
        <p:guide orient="horz" pos="3108"/>
        <p:guide orient="horz" pos="2532"/>
        <p:guide orient="horz" pos="372"/>
        <p:guide orient="horz" pos="2100"/>
        <p:guide orient="horz" pos="1860"/>
        <p:guide orient="horz" pos="2004"/>
        <p:guide pos="3868"/>
        <p:guide pos="5568"/>
        <p:guide pos="2215"/>
        <p:guide pos="5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8E4E7A2-6878-4793-A7F0-F61DDD99353F}" type="datetimeFigureOut">
              <a:rPr lang="de-DE"/>
              <a:pPr>
                <a:defRPr/>
              </a:pPr>
              <a:t>27.06.2025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66738"/>
            <a:ext cx="5041900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82C5AE6-9F30-4CC0-B69A-96DFA5D4EE4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718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43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731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3033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9024" algn="l" defTabSz="7156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46828" algn="l" defTabSz="7156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504633" algn="l" defTabSz="7156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62438" algn="l" defTabSz="7156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0"/>
          </p:nvPr>
        </p:nvSpPr>
        <p:spPr>
          <a:xfrm>
            <a:off x="0" y="2565773"/>
            <a:ext cx="2980639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11"/>
          </p:nvPr>
        </p:nvSpPr>
        <p:spPr>
          <a:xfrm>
            <a:off x="3090021" y="2565773"/>
            <a:ext cx="2980639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12"/>
          </p:nvPr>
        </p:nvSpPr>
        <p:spPr>
          <a:xfrm>
            <a:off x="6163361" y="2565773"/>
            <a:ext cx="2980639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4"/>
          </p:nvPr>
        </p:nvSpPr>
        <p:spPr>
          <a:xfrm>
            <a:off x="690515" y="1590340"/>
            <a:ext cx="6023148" cy="276999"/>
          </a:xfrm>
        </p:spPr>
        <p:txBody>
          <a:bodyPr/>
          <a:lstStyle>
            <a:lvl1pPr>
              <a:defRPr sz="1800"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 sz="1800">
                <a:latin typeface="Roboto" pitchFamily="2" charset="0"/>
                <a:ea typeface="Roboto" pitchFamily="2" charset="0"/>
              </a:defRPr>
            </a:lvl2pPr>
            <a:lvl3pPr>
              <a:defRPr sz="1800">
                <a:latin typeface="Roboto" pitchFamily="2" charset="0"/>
                <a:ea typeface="Roboto" pitchFamily="2" charset="0"/>
              </a:defRPr>
            </a:lvl3pPr>
            <a:lvl4pPr>
              <a:defRPr sz="1800">
                <a:latin typeface="Roboto" pitchFamily="2" charset="0"/>
                <a:ea typeface="Roboto" pitchFamily="2" charset="0"/>
              </a:defRPr>
            </a:lvl4pPr>
            <a:lvl5pPr>
              <a:defRPr sz="180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2241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3" name="Inhaltsplatzhalter 8"/>
          <p:cNvSpPr>
            <a:spLocks noGrp="1"/>
          </p:cNvSpPr>
          <p:nvPr>
            <p:ph sz="quarter" idx="12"/>
          </p:nvPr>
        </p:nvSpPr>
        <p:spPr>
          <a:xfrm>
            <a:off x="589730" y="1491630"/>
            <a:ext cx="7654924" cy="1540385"/>
          </a:xfrm>
          <a:ln w="12700" cap="rnd">
            <a:noFill/>
            <a:prstDash val="sysDot"/>
          </a:ln>
        </p:spPr>
        <p:txBody>
          <a:bodyPr lIns="144000" tIns="144000" rIns="144000" bIns="144000"/>
          <a:lstStyle>
            <a:lvl1pPr>
              <a:defRPr sz="14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2pPr>
            <a:lvl3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3pPr>
            <a:lvl4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4pPr>
            <a:lvl5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Holder 6"/>
          <p:cNvSpPr>
            <a:spLocks noGrp="1"/>
          </p:cNvSpPr>
          <p:nvPr>
            <p:ph type="sldNum" sz="quarter" idx="13"/>
          </p:nvPr>
        </p:nvSpPr>
        <p:spPr>
          <a:xfrm>
            <a:off x="8416925" y="4748213"/>
            <a:ext cx="400050" cy="169862"/>
          </a:xfrm>
        </p:spPr>
        <p:txBody>
          <a:bodyPr/>
          <a:lstStyle>
            <a:lvl1pPr>
              <a:defRPr/>
            </a:lvl1pPr>
          </a:lstStyle>
          <a:p>
            <a:fld id="{5ECC29AC-ECA7-40EE-B746-5DC76AD0DB3D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71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1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0"/>
          </p:nvPr>
        </p:nvSpPr>
        <p:spPr>
          <a:xfrm>
            <a:off x="5810024" y="1068863"/>
            <a:ext cx="3333976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3" name="Bildplatzhalter 18"/>
          <p:cNvSpPr>
            <a:spLocks noGrp="1"/>
          </p:cNvSpPr>
          <p:nvPr>
            <p:ph type="pic" sz="quarter" idx="11"/>
          </p:nvPr>
        </p:nvSpPr>
        <p:spPr>
          <a:xfrm>
            <a:off x="5810024" y="2668506"/>
            <a:ext cx="3333976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Inhaltsplatzhalter 8"/>
          <p:cNvSpPr>
            <a:spLocks noGrp="1"/>
          </p:cNvSpPr>
          <p:nvPr>
            <p:ph sz="quarter" idx="13"/>
          </p:nvPr>
        </p:nvSpPr>
        <p:spPr>
          <a:xfrm>
            <a:off x="683568" y="1707654"/>
            <a:ext cx="4800600" cy="1540385"/>
          </a:xfrm>
          <a:solidFill>
            <a:schemeClr val="bg1">
              <a:lumMod val="85000"/>
            </a:schemeClr>
          </a:solidFill>
          <a:ln w="15875" cap="rnd">
            <a:noFill/>
            <a:prstDash val="sysDot"/>
          </a:ln>
        </p:spPr>
        <p:txBody>
          <a:bodyPr lIns="144000" tIns="144000" rIns="144000" bIns="144000"/>
          <a:lstStyle>
            <a:lvl1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2pPr>
            <a:lvl3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3pPr>
            <a:lvl4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4pPr>
            <a:lvl5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Holder 6"/>
          <p:cNvSpPr>
            <a:spLocks noGrp="1"/>
          </p:cNvSpPr>
          <p:nvPr>
            <p:ph type="sldNum" sz="quarter" idx="14"/>
          </p:nvPr>
        </p:nvSpPr>
        <p:spPr>
          <a:xfrm>
            <a:off x="8416925" y="4748213"/>
            <a:ext cx="400050" cy="169862"/>
          </a:xfrm>
        </p:spPr>
        <p:txBody>
          <a:bodyPr/>
          <a:lstStyle>
            <a:lvl1pPr>
              <a:defRPr/>
            </a:lvl1pPr>
          </a:lstStyle>
          <a:p>
            <a:fld id="{68372081-DAA7-4558-BFF5-AEBC6FA9FE35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4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1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0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0"/>
          </p:nvPr>
        </p:nvSpPr>
        <p:spPr>
          <a:xfrm>
            <a:off x="757063" y="4455535"/>
            <a:ext cx="9144000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22" name="Inhaltsplatzhalter 8"/>
          <p:cNvSpPr>
            <a:spLocks noGrp="1"/>
          </p:cNvSpPr>
          <p:nvPr>
            <p:ph sz="quarter" idx="13"/>
          </p:nvPr>
        </p:nvSpPr>
        <p:spPr>
          <a:xfrm>
            <a:off x="755576" y="2427734"/>
            <a:ext cx="6934199" cy="1540385"/>
          </a:xfrm>
          <a:solidFill>
            <a:srgbClr val="FF6A00"/>
          </a:solidFill>
          <a:ln w="15875" cap="rnd">
            <a:noFill/>
            <a:prstDash val="sysDot"/>
          </a:ln>
        </p:spPr>
        <p:txBody>
          <a:bodyPr lIns="144000" tIns="144000" rIns="144000" bIns="144000"/>
          <a:lstStyle>
            <a:lvl1pPr>
              <a:defRPr sz="1400" b="1" i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>
              <a:defRPr sz="1400" b="1" i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2pPr>
            <a:lvl3pPr>
              <a:defRPr sz="1400" b="1" i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3pPr>
            <a:lvl4pPr>
              <a:defRPr sz="1400" b="1" i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4pPr>
            <a:lvl5pPr>
              <a:defRPr sz="1400" b="1" i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14"/>
          </p:nvPr>
        </p:nvSpPr>
        <p:spPr>
          <a:xfrm>
            <a:off x="8416925" y="4748213"/>
            <a:ext cx="400050" cy="169862"/>
          </a:xfrm>
        </p:spPr>
        <p:txBody>
          <a:bodyPr/>
          <a:lstStyle>
            <a:lvl1pPr>
              <a:defRPr/>
            </a:lvl1pPr>
          </a:lstStyle>
          <a:p>
            <a:fld id="{BF425F20-1553-4E2A-82BD-1A0D1C57D7DD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9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e/ 2 Ob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35" name="Inhaltsplatzhalter 8"/>
          <p:cNvSpPr>
            <a:spLocks noGrp="1"/>
          </p:cNvSpPr>
          <p:nvPr>
            <p:ph sz="quarter" idx="11"/>
          </p:nvPr>
        </p:nvSpPr>
        <p:spPr>
          <a:xfrm>
            <a:off x="4211960" y="1787272"/>
            <a:ext cx="3308347" cy="1755829"/>
          </a:xfrm>
          <a:solidFill>
            <a:schemeClr val="bg1">
              <a:lumMod val="95000"/>
            </a:schemeClr>
          </a:solidFill>
          <a:ln w="15875" cap="rnd">
            <a:noFill/>
            <a:prstDash val="sysDot"/>
          </a:ln>
        </p:spPr>
        <p:txBody>
          <a:bodyPr lIns="144000" tIns="144000" rIns="144000" bIns="144000"/>
          <a:lstStyle>
            <a:lvl1pPr>
              <a:defRPr sz="14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2pPr>
            <a:lvl3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3pPr>
            <a:lvl4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4pPr>
            <a:lvl5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8"/>
          <p:cNvSpPr>
            <a:spLocks noGrp="1"/>
          </p:cNvSpPr>
          <p:nvPr>
            <p:ph sz="quarter" idx="13"/>
          </p:nvPr>
        </p:nvSpPr>
        <p:spPr>
          <a:xfrm>
            <a:off x="683568" y="1779662"/>
            <a:ext cx="3308347" cy="1755829"/>
          </a:xfrm>
          <a:solidFill>
            <a:schemeClr val="bg1">
              <a:lumMod val="95000"/>
            </a:schemeClr>
          </a:solidFill>
          <a:ln w="15875" cap="rnd">
            <a:noFill/>
            <a:prstDash val="sysDot"/>
          </a:ln>
        </p:spPr>
        <p:txBody>
          <a:bodyPr lIns="144000" tIns="144000" rIns="144000" bIns="144000"/>
          <a:lstStyle>
            <a:lvl1pPr>
              <a:defRPr sz="14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2pPr>
            <a:lvl3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3pPr>
            <a:lvl4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4pPr>
            <a:lvl5pPr>
              <a:defRPr sz="1400" b="0" i="0">
                <a:latin typeface="Inter Light" panose="02000503000000020004" pitchFamily="2" charset="0"/>
                <a:ea typeface="Inter Light" panose="02000503000000020004" pitchFamily="2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4"/>
          </p:nvPr>
        </p:nvSpPr>
        <p:spPr>
          <a:xfrm>
            <a:off x="8416925" y="4748213"/>
            <a:ext cx="400050" cy="169862"/>
          </a:xfrm>
        </p:spPr>
        <p:txBody>
          <a:bodyPr/>
          <a:lstStyle>
            <a:lvl1pPr>
              <a:defRPr/>
            </a:lvl1pPr>
          </a:lstStyle>
          <a:p>
            <a:fld id="{B46DB477-B7F8-4448-9A1D-A1E98E2F97B2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1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65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wört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9"/>
          <p:cNvSpPr txBox="1"/>
          <p:nvPr userDrawn="1"/>
        </p:nvSpPr>
        <p:spPr>
          <a:xfrm>
            <a:off x="1419225" y="4743450"/>
            <a:ext cx="84138" cy="98425"/>
          </a:xfrm>
          <a:prstGeom prst="rect">
            <a:avLst/>
          </a:prstGeom>
        </p:spPr>
        <p:txBody>
          <a:bodyPr lIns="0" tIns="3976" rIns="0" bIns="0">
            <a:spAutoFit/>
          </a:bodyPr>
          <a:lstStyle/>
          <a:p>
            <a:pPr marL="9939" eaLnBrk="1" fontAlgn="auto" hangingPunct="1">
              <a:spcBef>
                <a:spcPts val="31"/>
              </a:spcBef>
              <a:spcAft>
                <a:spcPts val="0"/>
              </a:spcAft>
              <a:defRPr/>
            </a:pPr>
            <a:r>
              <a:rPr sz="600" u="heavy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r>
              <a:rPr sz="600" u="heavy" spc="-16" dirty="0">
                <a:solidFill>
                  <a:srgbClr val="231F20"/>
                </a:solidFill>
                <a:uFill>
                  <a:solidFill>
                    <a:srgbClr val="F78E1E"/>
                  </a:solidFill>
                </a:uFill>
                <a:latin typeface="Inter Light" panose="02000503000000020004" pitchFamily="2" charset="0"/>
                <a:cs typeface="Roboto"/>
              </a:rPr>
              <a:t> </a:t>
            </a:r>
            <a:endParaRPr sz="600" dirty="0">
              <a:latin typeface="Inter Light" panose="02000503000000020004" pitchFamily="2" charset="0"/>
              <a:cs typeface="Roboto"/>
            </a:endParaRP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0"/>
          </p:nvPr>
        </p:nvSpPr>
        <p:spPr>
          <a:xfrm>
            <a:off x="3657600" y="1799483"/>
            <a:ext cx="5486400" cy="276999"/>
          </a:xfrm>
        </p:spPr>
        <p:txBody>
          <a:bodyPr/>
          <a:lstStyle>
            <a:lvl1pPr>
              <a:defRPr b="0" i="0"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0" name="Holder 3"/>
          <p:cNvSpPr>
            <a:spLocks noGrp="1"/>
          </p:cNvSpPr>
          <p:nvPr>
            <p:ph type="body" idx="13"/>
          </p:nvPr>
        </p:nvSpPr>
        <p:spPr>
          <a:xfrm>
            <a:off x="683566" y="1877286"/>
            <a:ext cx="1998027" cy="646331"/>
          </a:xfrm>
          <a:solidFill>
            <a:srgbClr val="FF6A00"/>
          </a:solidFill>
          <a:ln w="15875" cap="rnd">
            <a:noFill/>
            <a:prstDash val="sysDot"/>
          </a:ln>
        </p:spPr>
        <p:txBody>
          <a:bodyPr anchor="ctr"/>
          <a:lstStyle>
            <a:lvl1pPr algn="ctr">
              <a:defRPr sz="1400" b="1" i="0" kern="1200" spc="35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Holder 6"/>
          <p:cNvSpPr>
            <a:spLocks noGrp="1"/>
          </p:cNvSpPr>
          <p:nvPr>
            <p:ph type="sldNum" sz="quarter" idx="15"/>
          </p:nvPr>
        </p:nvSpPr>
        <p:spPr>
          <a:xfrm>
            <a:off x="8416925" y="4748213"/>
            <a:ext cx="400050" cy="169862"/>
          </a:xfrm>
        </p:spPr>
        <p:txBody>
          <a:bodyPr/>
          <a:lstStyle>
            <a:lvl1pPr>
              <a:defRPr/>
            </a:lvl1pPr>
          </a:lstStyle>
          <a:p>
            <a:fld id="{79943ECC-AAD0-4FF3-9A30-AC7352A09AA3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3" name="object 12"/>
          <p:cNvSpPr txBox="1">
            <a:spLocks noGrp="1"/>
          </p:cNvSpPr>
          <p:nvPr>
            <p:ph type="title"/>
          </p:nvPr>
        </p:nvSpPr>
        <p:spPr>
          <a:xfrm>
            <a:off x="589730" y="555526"/>
            <a:ext cx="6574558" cy="504486"/>
          </a:xfrm>
          <a:prstGeom prst="rect">
            <a:avLst/>
          </a:prstGeom>
        </p:spPr>
        <p:txBody>
          <a:bodyPr tIns="11927" rtlCol="0"/>
          <a:lstStyle>
            <a:lvl1pPr algn="l">
              <a:defRPr sz="3200" b="1" i="0" baseline="0">
                <a:solidFill>
                  <a:srgbClr val="FF6A00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dirty="0"/>
          </a:p>
        </p:txBody>
      </p:sp>
      <p:sp>
        <p:nvSpPr>
          <p:cNvPr id="15" name="Holder 3"/>
          <p:cNvSpPr>
            <a:spLocks noGrp="1"/>
          </p:cNvSpPr>
          <p:nvPr>
            <p:ph type="body" idx="16"/>
          </p:nvPr>
        </p:nvSpPr>
        <p:spPr>
          <a:xfrm>
            <a:off x="683566" y="2848330"/>
            <a:ext cx="1998027" cy="646331"/>
          </a:xfrm>
          <a:solidFill>
            <a:srgbClr val="FF6A00"/>
          </a:solidFill>
          <a:ln w="15875" cap="rnd">
            <a:noFill/>
            <a:prstDash val="sysDot"/>
          </a:ln>
        </p:spPr>
        <p:txBody>
          <a:bodyPr anchor="ctr"/>
          <a:lstStyle>
            <a:lvl1pPr algn="ctr">
              <a:defRPr sz="1400" b="1" i="0" kern="1200" spc="35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6" name="Holder 3"/>
          <p:cNvSpPr>
            <a:spLocks noGrp="1"/>
          </p:cNvSpPr>
          <p:nvPr>
            <p:ph type="body" idx="17"/>
          </p:nvPr>
        </p:nvSpPr>
        <p:spPr>
          <a:xfrm>
            <a:off x="683566" y="3851743"/>
            <a:ext cx="1998027" cy="646331"/>
          </a:xfrm>
          <a:solidFill>
            <a:srgbClr val="FF6A00"/>
          </a:solidFill>
          <a:ln w="15875" cap="rnd">
            <a:noFill/>
            <a:prstDash val="sysDot"/>
          </a:ln>
        </p:spPr>
        <p:txBody>
          <a:bodyPr anchor="ctr"/>
          <a:lstStyle>
            <a:lvl1pPr algn="ctr">
              <a:defRPr sz="1400" b="1" i="0" kern="1200" spc="35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2974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" name="object 3"/>
          <p:cNvSpPr>
            <a:spLocks/>
          </p:cNvSpPr>
          <p:nvPr userDrawn="1"/>
        </p:nvSpPr>
        <p:spPr bwMode="auto">
          <a:xfrm>
            <a:off x="4733925" y="0"/>
            <a:ext cx="2916238" cy="2325688"/>
          </a:xfrm>
          <a:custGeom>
            <a:avLst/>
            <a:gdLst>
              <a:gd name="T0" fmla="*/ 281308 w 2916554"/>
              <a:gd name="T1" fmla="*/ 17815 h 2325370"/>
              <a:gd name="T2" fmla="*/ 206715 w 2916554"/>
              <a:gd name="T3" fmla="*/ 129508 h 2325370"/>
              <a:gd name="T4" fmla="*/ 142548 w 2916554"/>
              <a:gd name="T5" fmla="*/ 248132 h 2325370"/>
              <a:gd name="T6" fmla="*/ 89454 w 2916554"/>
              <a:gd name="T7" fmla="*/ 373042 h 2325370"/>
              <a:gd name="T8" fmla="*/ 48083 w 2916554"/>
              <a:gd name="T9" fmla="*/ 503594 h 2325370"/>
              <a:gd name="T10" fmla="*/ 19082 w 2916554"/>
              <a:gd name="T11" fmla="*/ 639142 h 2325370"/>
              <a:gd name="T12" fmla="*/ 3101 w 2916554"/>
              <a:gd name="T13" fmla="*/ 779041 h 2325370"/>
              <a:gd name="T14" fmla="*/ 779 w 2916554"/>
              <a:gd name="T15" fmla="*/ 922282 h 2325370"/>
              <a:gd name="T16" fmla="*/ 12276 w 2916554"/>
              <a:gd name="T17" fmla="*/ 1063488 h 2325370"/>
              <a:gd name="T18" fmla="*/ 37009 w 2916554"/>
              <a:gd name="T19" fmla="*/ 1200558 h 2325370"/>
              <a:gd name="T20" fmla="*/ 74329 w 2916554"/>
              <a:gd name="T21" fmla="*/ 1332847 h 2325370"/>
              <a:gd name="T22" fmla="*/ 123587 w 2916554"/>
              <a:gd name="T23" fmla="*/ 1459710 h 2325370"/>
              <a:gd name="T24" fmla="*/ 184136 w 2916554"/>
              <a:gd name="T25" fmla="*/ 1580501 h 2325370"/>
              <a:gd name="T26" fmla="*/ 255326 w 2916554"/>
              <a:gd name="T27" fmla="*/ 1694576 h 2325370"/>
              <a:gd name="T28" fmla="*/ 336509 w 2916554"/>
              <a:gd name="T29" fmla="*/ 1801290 h 2325370"/>
              <a:gd name="T30" fmla="*/ 427037 w 2916554"/>
              <a:gd name="T31" fmla="*/ 1899998 h 2325370"/>
              <a:gd name="T32" fmla="*/ 526262 w 2916554"/>
              <a:gd name="T33" fmla="*/ 1990054 h 2325370"/>
              <a:gd name="T34" fmla="*/ 633534 w 2916554"/>
              <a:gd name="T35" fmla="*/ 2070814 h 2325370"/>
              <a:gd name="T36" fmla="*/ 748207 w 2916554"/>
              <a:gd name="T37" fmla="*/ 2141633 h 2325370"/>
              <a:gd name="T38" fmla="*/ 869631 w 2916554"/>
              <a:gd name="T39" fmla="*/ 2201866 h 2325370"/>
              <a:gd name="T40" fmla="*/ 997157 w 2916554"/>
              <a:gd name="T41" fmla="*/ 2250867 h 2325370"/>
              <a:gd name="T42" fmla="*/ 1130138 w 2916554"/>
              <a:gd name="T43" fmla="*/ 2287992 h 2325370"/>
              <a:gd name="T44" fmla="*/ 1267926 w 2916554"/>
              <a:gd name="T45" fmla="*/ 2312596 h 2325370"/>
              <a:gd name="T46" fmla="*/ 1409871 w 2916554"/>
              <a:gd name="T47" fmla="*/ 2324034 h 2325370"/>
              <a:gd name="T48" fmla="*/ 1553861 w 2916554"/>
              <a:gd name="T49" fmla="*/ 2321724 h 2325370"/>
              <a:gd name="T50" fmla="*/ 1694493 w 2916554"/>
              <a:gd name="T51" fmla="*/ 2305826 h 2325370"/>
              <a:gd name="T52" fmla="*/ 1830750 w 2916554"/>
              <a:gd name="T53" fmla="*/ 2276977 h 2325370"/>
              <a:gd name="T54" fmla="*/ 1961985 w 2916554"/>
              <a:gd name="T55" fmla="*/ 2235821 h 2325370"/>
              <a:gd name="T56" fmla="*/ 2087549 w 2916554"/>
              <a:gd name="T57" fmla="*/ 2183004 h 2325370"/>
              <a:gd name="T58" fmla="*/ 2206795 w 2916554"/>
              <a:gd name="T59" fmla="*/ 2119171 h 2325370"/>
              <a:gd name="T60" fmla="*/ 2319073 w 2916554"/>
              <a:gd name="T61" fmla="*/ 2044967 h 2325370"/>
              <a:gd name="T62" fmla="*/ 2423735 w 2916554"/>
              <a:gd name="T63" fmla="*/ 1961036 h 2325370"/>
              <a:gd name="T64" fmla="*/ 2520133 w 2916554"/>
              <a:gd name="T65" fmla="*/ 1868024 h 2325370"/>
              <a:gd name="T66" fmla="*/ 2607618 w 2916554"/>
              <a:gd name="T67" fmla="*/ 1766576 h 2325370"/>
              <a:gd name="T68" fmla="*/ 2685542 w 2916554"/>
              <a:gd name="T69" fmla="*/ 1657337 h 2325370"/>
              <a:gd name="T70" fmla="*/ 2753257 w 2916554"/>
              <a:gd name="T71" fmla="*/ 1540952 h 2325370"/>
              <a:gd name="T72" fmla="*/ 2810114 w 2916554"/>
              <a:gd name="T73" fmla="*/ 1418065 h 2325370"/>
              <a:gd name="T74" fmla="*/ 2855464 w 2916554"/>
              <a:gd name="T75" fmla="*/ 1289322 h 2325370"/>
              <a:gd name="T76" fmla="*/ 2888661 w 2916554"/>
              <a:gd name="T77" fmla="*/ 1155368 h 2325370"/>
              <a:gd name="T78" fmla="*/ 2909054 w 2916554"/>
              <a:gd name="T79" fmla="*/ 1016847 h 2325370"/>
              <a:gd name="T80" fmla="*/ 2915996 w 2916554"/>
              <a:gd name="T81" fmla="*/ 874406 h 2325370"/>
              <a:gd name="T82" fmla="*/ 2909054 w 2916554"/>
              <a:gd name="T83" fmla="*/ 731964 h 2325370"/>
              <a:gd name="T84" fmla="*/ 2888661 w 2916554"/>
              <a:gd name="T85" fmla="*/ 593444 h 2325370"/>
              <a:gd name="T86" fmla="*/ 2855464 w 2916554"/>
              <a:gd name="T87" fmla="*/ 459490 h 2325370"/>
              <a:gd name="T88" fmla="*/ 2810114 w 2916554"/>
              <a:gd name="T89" fmla="*/ 330747 h 2325370"/>
              <a:gd name="T90" fmla="*/ 2753257 w 2916554"/>
              <a:gd name="T91" fmla="*/ 207860 h 2325370"/>
              <a:gd name="T92" fmla="*/ 2685542 w 2916554"/>
              <a:gd name="T93" fmla="*/ 91475 h 2325370"/>
              <a:gd name="T94" fmla="*/ 2621133 w 2916554"/>
              <a:gd name="T95" fmla="*/ 0 h 2325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16554" h="2325370">
                <a:moveTo>
                  <a:pt x="2621133" y="0"/>
                </a:moveTo>
                <a:lnTo>
                  <a:pt x="294862" y="0"/>
                </a:lnTo>
                <a:lnTo>
                  <a:pt x="281308" y="17815"/>
                </a:lnTo>
                <a:lnTo>
                  <a:pt x="255326" y="54236"/>
                </a:lnTo>
                <a:lnTo>
                  <a:pt x="230453" y="91475"/>
                </a:lnTo>
                <a:lnTo>
                  <a:pt x="206715" y="129508"/>
                </a:lnTo>
                <a:lnTo>
                  <a:pt x="184136" y="168311"/>
                </a:lnTo>
                <a:lnTo>
                  <a:pt x="162738" y="207860"/>
                </a:lnTo>
                <a:lnTo>
                  <a:pt x="142548" y="248132"/>
                </a:lnTo>
                <a:lnTo>
                  <a:pt x="123587" y="289102"/>
                </a:lnTo>
                <a:lnTo>
                  <a:pt x="105881" y="330747"/>
                </a:lnTo>
                <a:lnTo>
                  <a:pt x="89454" y="373042"/>
                </a:lnTo>
                <a:lnTo>
                  <a:pt x="74329" y="415965"/>
                </a:lnTo>
                <a:lnTo>
                  <a:pt x="60531" y="459490"/>
                </a:lnTo>
                <a:lnTo>
                  <a:pt x="48083" y="503594"/>
                </a:lnTo>
                <a:lnTo>
                  <a:pt x="37009" y="548253"/>
                </a:lnTo>
                <a:lnTo>
                  <a:pt x="27335" y="593444"/>
                </a:lnTo>
                <a:lnTo>
                  <a:pt x="19082" y="639142"/>
                </a:lnTo>
                <a:lnTo>
                  <a:pt x="12276" y="685323"/>
                </a:lnTo>
                <a:lnTo>
                  <a:pt x="6941" y="731964"/>
                </a:lnTo>
                <a:lnTo>
                  <a:pt x="3101" y="779041"/>
                </a:lnTo>
                <a:lnTo>
                  <a:pt x="779" y="826529"/>
                </a:lnTo>
                <a:lnTo>
                  <a:pt x="0" y="874406"/>
                </a:lnTo>
                <a:lnTo>
                  <a:pt x="779" y="922282"/>
                </a:lnTo>
                <a:lnTo>
                  <a:pt x="3101" y="969771"/>
                </a:lnTo>
                <a:lnTo>
                  <a:pt x="6941" y="1016847"/>
                </a:lnTo>
                <a:lnTo>
                  <a:pt x="12276" y="1063488"/>
                </a:lnTo>
                <a:lnTo>
                  <a:pt x="19082" y="1109670"/>
                </a:lnTo>
                <a:lnTo>
                  <a:pt x="27335" y="1155368"/>
                </a:lnTo>
                <a:lnTo>
                  <a:pt x="37009" y="1200558"/>
                </a:lnTo>
                <a:lnTo>
                  <a:pt x="48083" y="1245218"/>
                </a:lnTo>
                <a:lnTo>
                  <a:pt x="60531" y="1289322"/>
                </a:lnTo>
                <a:lnTo>
                  <a:pt x="74329" y="1332847"/>
                </a:lnTo>
                <a:lnTo>
                  <a:pt x="89454" y="1375769"/>
                </a:lnTo>
                <a:lnTo>
                  <a:pt x="105881" y="1418065"/>
                </a:lnTo>
                <a:lnTo>
                  <a:pt x="123587" y="1459710"/>
                </a:lnTo>
                <a:lnTo>
                  <a:pt x="142548" y="1500680"/>
                </a:lnTo>
                <a:lnTo>
                  <a:pt x="162738" y="1540952"/>
                </a:lnTo>
                <a:lnTo>
                  <a:pt x="184136" y="1580501"/>
                </a:lnTo>
                <a:lnTo>
                  <a:pt x="206715" y="1619304"/>
                </a:lnTo>
                <a:lnTo>
                  <a:pt x="230453" y="1657337"/>
                </a:lnTo>
                <a:lnTo>
                  <a:pt x="255326" y="1694576"/>
                </a:lnTo>
                <a:lnTo>
                  <a:pt x="281308" y="1730997"/>
                </a:lnTo>
                <a:lnTo>
                  <a:pt x="308377" y="1766576"/>
                </a:lnTo>
                <a:lnTo>
                  <a:pt x="336509" y="1801290"/>
                </a:lnTo>
                <a:lnTo>
                  <a:pt x="365679" y="1835114"/>
                </a:lnTo>
                <a:lnTo>
                  <a:pt x="395863" y="1868024"/>
                </a:lnTo>
                <a:lnTo>
                  <a:pt x="427037" y="1899998"/>
                </a:lnTo>
                <a:lnTo>
                  <a:pt x="459178" y="1931009"/>
                </a:lnTo>
                <a:lnTo>
                  <a:pt x="492260" y="1961036"/>
                </a:lnTo>
                <a:lnTo>
                  <a:pt x="526262" y="1990054"/>
                </a:lnTo>
                <a:lnTo>
                  <a:pt x="561157" y="2018039"/>
                </a:lnTo>
                <a:lnTo>
                  <a:pt x="596923" y="2044967"/>
                </a:lnTo>
                <a:lnTo>
                  <a:pt x="633534" y="2070814"/>
                </a:lnTo>
                <a:lnTo>
                  <a:pt x="670968" y="2095557"/>
                </a:lnTo>
                <a:lnTo>
                  <a:pt x="709200" y="2119171"/>
                </a:lnTo>
                <a:lnTo>
                  <a:pt x="748207" y="2141633"/>
                </a:lnTo>
                <a:lnTo>
                  <a:pt x="787963" y="2162919"/>
                </a:lnTo>
                <a:lnTo>
                  <a:pt x="828446" y="2183004"/>
                </a:lnTo>
                <a:lnTo>
                  <a:pt x="869631" y="2201866"/>
                </a:lnTo>
                <a:lnTo>
                  <a:pt x="911493" y="2219479"/>
                </a:lnTo>
                <a:lnTo>
                  <a:pt x="954010" y="2235821"/>
                </a:lnTo>
                <a:lnTo>
                  <a:pt x="997157" y="2250867"/>
                </a:lnTo>
                <a:lnTo>
                  <a:pt x="1040910" y="2264594"/>
                </a:lnTo>
                <a:lnTo>
                  <a:pt x="1085245" y="2276977"/>
                </a:lnTo>
                <a:lnTo>
                  <a:pt x="1130138" y="2287992"/>
                </a:lnTo>
                <a:lnTo>
                  <a:pt x="1175565" y="2297617"/>
                </a:lnTo>
                <a:lnTo>
                  <a:pt x="1221503" y="2305826"/>
                </a:lnTo>
                <a:lnTo>
                  <a:pt x="1267926" y="2312596"/>
                </a:lnTo>
                <a:lnTo>
                  <a:pt x="1314811" y="2317904"/>
                </a:lnTo>
                <a:lnTo>
                  <a:pt x="1362134" y="2321724"/>
                </a:lnTo>
                <a:lnTo>
                  <a:pt x="1409871" y="2324034"/>
                </a:lnTo>
                <a:lnTo>
                  <a:pt x="1457998" y="2324809"/>
                </a:lnTo>
                <a:lnTo>
                  <a:pt x="1506124" y="2324034"/>
                </a:lnTo>
                <a:lnTo>
                  <a:pt x="1553861" y="2321724"/>
                </a:lnTo>
                <a:lnTo>
                  <a:pt x="1601184" y="2317904"/>
                </a:lnTo>
                <a:lnTo>
                  <a:pt x="1648070" y="2312596"/>
                </a:lnTo>
                <a:lnTo>
                  <a:pt x="1694493" y="2305826"/>
                </a:lnTo>
                <a:lnTo>
                  <a:pt x="1740430" y="2297617"/>
                </a:lnTo>
                <a:lnTo>
                  <a:pt x="1785857" y="2287992"/>
                </a:lnTo>
                <a:lnTo>
                  <a:pt x="1830750" y="2276977"/>
                </a:lnTo>
                <a:lnTo>
                  <a:pt x="1875085" y="2264594"/>
                </a:lnTo>
                <a:lnTo>
                  <a:pt x="1918838" y="2250867"/>
                </a:lnTo>
                <a:lnTo>
                  <a:pt x="1961985" y="2235821"/>
                </a:lnTo>
                <a:lnTo>
                  <a:pt x="2004502" y="2219479"/>
                </a:lnTo>
                <a:lnTo>
                  <a:pt x="2046365" y="2201866"/>
                </a:lnTo>
                <a:lnTo>
                  <a:pt x="2087549" y="2183004"/>
                </a:lnTo>
                <a:lnTo>
                  <a:pt x="2128032" y="2162919"/>
                </a:lnTo>
                <a:lnTo>
                  <a:pt x="2167788" y="2141633"/>
                </a:lnTo>
                <a:lnTo>
                  <a:pt x="2206795" y="2119171"/>
                </a:lnTo>
                <a:lnTo>
                  <a:pt x="2245027" y="2095557"/>
                </a:lnTo>
                <a:lnTo>
                  <a:pt x="2282461" y="2070814"/>
                </a:lnTo>
                <a:lnTo>
                  <a:pt x="2319073" y="2044967"/>
                </a:lnTo>
                <a:lnTo>
                  <a:pt x="2354838" y="2018039"/>
                </a:lnTo>
                <a:lnTo>
                  <a:pt x="2389734" y="1990054"/>
                </a:lnTo>
                <a:lnTo>
                  <a:pt x="2423735" y="1961036"/>
                </a:lnTo>
                <a:lnTo>
                  <a:pt x="2456818" y="1931009"/>
                </a:lnTo>
                <a:lnTo>
                  <a:pt x="2488958" y="1899998"/>
                </a:lnTo>
                <a:lnTo>
                  <a:pt x="2520133" y="1868024"/>
                </a:lnTo>
                <a:lnTo>
                  <a:pt x="2550317" y="1835114"/>
                </a:lnTo>
                <a:lnTo>
                  <a:pt x="2579486" y="1801290"/>
                </a:lnTo>
                <a:lnTo>
                  <a:pt x="2607618" y="1766576"/>
                </a:lnTo>
                <a:lnTo>
                  <a:pt x="2634687" y="1730997"/>
                </a:lnTo>
                <a:lnTo>
                  <a:pt x="2660670" y="1694576"/>
                </a:lnTo>
                <a:lnTo>
                  <a:pt x="2685542" y="1657337"/>
                </a:lnTo>
                <a:lnTo>
                  <a:pt x="2709280" y="1619304"/>
                </a:lnTo>
                <a:lnTo>
                  <a:pt x="2731860" y="1580501"/>
                </a:lnTo>
                <a:lnTo>
                  <a:pt x="2753257" y="1540952"/>
                </a:lnTo>
                <a:lnTo>
                  <a:pt x="2773448" y="1500680"/>
                </a:lnTo>
                <a:lnTo>
                  <a:pt x="2792408" y="1459710"/>
                </a:lnTo>
                <a:lnTo>
                  <a:pt x="2810114" y="1418065"/>
                </a:lnTo>
                <a:lnTo>
                  <a:pt x="2826541" y="1375769"/>
                </a:lnTo>
                <a:lnTo>
                  <a:pt x="2841666" y="1332847"/>
                </a:lnTo>
                <a:lnTo>
                  <a:pt x="2855464" y="1289322"/>
                </a:lnTo>
                <a:lnTo>
                  <a:pt x="2867912" y="1245218"/>
                </a:lnTo>
                <a:lnTo>
                  <a:pt x="2878986" y="1200558"/>
                </a:lnTo>
                <a:lnTo>
                  <a:pt x="2888661" y="1155368"/>
                </a:lnTo>
                <a:lnTo>
                  <a:pt x="2896913" y="1109670"/>
                </a:lnTo>
                <a:lnTo>
                  <a:pt x="2903719" y="1063488"/>
                </a:lnTo>
                <a:lnTo>
                  <a:pt x="2909054" y="1016847"/>
                </a:lnTo>
                <a:lnTo>
                  <a:pt x="2912894" y="969771"/>
                </a:lnTo>
                <a:lnTo>
                  <a:pt x="2915216" y="922282"/>
                </a:lnTo>
                <a:lnTo>
                  <a:pt x="2915996" y="874406"/>
                </a:lnTo>
                <a:lnTo>
                  <a:pt x="2915216" y="826529"/>
                </a:lnTo>
                <a:lnTo>
                  <a:pt x="2912894" y="779041"/>
                </a:lnTo>
                <a:lnTo>
                  <a:pt x="2909054" y="731964"/>
                </a:lnTo>
                <a:lnTo>
                  <a:pt x="2903719" y="685323"/>
                </a:lnTo>
                <a:lnTo>
                  <a:pt x="2896913" y="639142"/>
                </a:lnTo>
                <a:lnTo>
                  <a:pt x="2888661" y="593444"/>
                </a:lnTo>
                <a:lnTo>
                  <a:pt x="2878986" y="548253"/>
                </a:lnTo>
                <a:lnTo>
                  <a:pt x="2867912" y="503594"/>
                </a:lnTo>
                <a:lnTo>
                  <a:pt x="2855464" y="459490"/>
                </a:lnTo>
                <a:lnTo>
                  <a:pt x="2841666" y="415965"/>
                </a:lnTo>
                <a:lnTo>
                  <a:pt x="2826541" y="373042"/>
                </a:lnTo>
                <a:lnTo>
                  <a:pt x="2810114" y="330747"/>
                </a:lnTo>
                <a:lnTo>
                  <a:pt x="2792408" y="289102"/>
                </a:lnTo>
                <a:lnTo>
                  <a:pt x="2773448" y="248132"/>
                </a:lnTo>
                <a:lnTo>
                  <a:pt x="2753257" y="207860"/>
                </a:lnTo>
                <a:lnTo>
                  <a:pt x="2731860" y="168311"/>
                </a:lnTo>
                <a:lnTo>
                  <a:pt x="2709280" y="129508"/>
                </a:lnTo>
                <a:lnTo>
                  <a:pt x="2685542" y="91475"/>
                </a:lnTo>
                <a:lnTo>
                  <a:pt x="2660670" y="54236"/>
                </a:lnTo>
                <a:lnTo>
                  <a:pt x="2634687" y="17815"/>
                </a:lnTo>
                <a:lnTo>
                  <a:pt x="2621133" y="0"/>
                </a:lnTo>
                <a:close/>
              </a:path>
            </a:pathLst>
          </a:custGeom>
          <a:solidFill>
            <a:srgbClr val="FF6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pic>
        <p:nvPicPr>
          <p:cNvPr id="5" name="Grafik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335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18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Holder 3"/>
          <p:cNvSpPr>
            <a:spLocks noGrp="1"/>
          </p:cNvSpPr>
          <p:nvPr>
            <p:ph type="body" idx="1"/>
          </p:nvPr>
        </p:nvSpPr>
        <p:spPr bwMode="auto">
          <a:xfrm>
            <a:off x="771525" y="1050925"/>
            <a:ext cx="745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de-DE" altLang="de-DE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8328025" y="4748213"/>
            <a:ext cx="587375" cy="1857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rgbClr val="ED6E00"/>
                </a:solidFill>
                <a:latin typeface="Inter Light" panose="02000503000000020004" pitchFamily="2" charset="0"/>
              </a:defRPr>
            </a:lvl1pPr>
          </a:lstStyle>
          <a:p>
            <a:fld id="{C9FADCB4-E049-4C13-B4A7-DFE0AA4913AA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object 2"/>
          <p:cNvSpPr>
            <a:spLocks/>
          </p:cNvSpPr>
          <p:nvPr userDrawn="1"/>
        </p:nvSpPr>
        <p:spPr bwMode="auto">
          <a:xfrm flipV="1">
            <a:off x="685800" y="411509"/>
            <a:ext cx="8297490" cy="57600"/>
          </a:xfrm>
          <a:custGeom>
            <a:avLst/>
            <a:gdLst>
              <a:gd name="T0" fmla="*/ 0 w 10419080"/>
              <a:gd name="T1" fmla="*/ 7617538 w 1041908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10419080">
                <a:moveTo>
                  <a:pt x="0" y="0"/>
                </a:moveTo>
                <a:lnTo>
                  <a:pt x="10418506" y="0"/>
                </a:lnTo>
              </a:path>
            </a:pathLst>
          </a:custGeom>
          <a:noFill/>
          <a:ln w="25400" cap="rnd">
            <a:solidFill>
              <a:srgbClr val="FF6A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80881C-7683-C19A-4DD4-AF128E434A4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1520" y="95957"/>
            <a:ext cx="2819400" cy="3875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7" r:id="rId5"/>
    <p:sldLayoutId id="2147483706" r:id="rId6"/>
    <p:sldLayoutId id="2147483709" r:id="rId7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b="1">
          <a:solidFill>
            <a:srgbClr val="FF6A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b="1">
          <a:solidFill>
            <a:srgbClr val="FF6A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b="1">
          <a:solidFill>
            <a:srgbClr val="FF6A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b="1">
          <a:solidFill>
            <a:srgbClr val="FF6A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b="1">
          <a:solidFill>
            <a:srgbClr val="FF6A00"/>
          </a:solidFill>
          <a:latin typeface="Inter" panose="02000503000000020004" pitchFamily="2" charset="0"/>
          <a:ea typeface="Inter" panose="02000503000000020004" pitchFamily="2" charset="0"/>
          <a:cs typeface="Inter" panose="02000503000000020004" pitchFamily="2" charset="0"/>
        </a:defRPr>
      </a:lvl5pPr>
      <a:lvl6pPr marL="357805" algn="ctr" rtl="0" eaLnBrk="1" fontAlgn="base" hangingPunct="1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6pPr>
      <a:lvl7pPr marL="715609" algn="ctr" rtl="0" eaLnBrk="1" fontAlgn="base" hangingPunct="1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7pPr>
      <a:lvl8pPr marL="1073414" algn="ctr" rtl="0" eaLnBrk="1" fontAlgn="base" hangingPunct="1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8pPr>
      <a:lvl9pPr marL="1431219" algn="ctr" rtl="0" eaLnBrk="1" fontAlgn="base" hangingPunct="1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Inter Light" panose="02000503000000020004" pitchFamily="2" charset="0"/>
        </a:defRPr>
      </a:lvl1pPr>
      <a:lvl2pPr marL="3571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Inter Light" panose="02000503000000020004" pitchFamily="2" charset="0"/>
          <a:cs typeface="Inter Light" panose="02000503000000020004" pitchFamily="2" charset="0"/>
        </a:defRPr>
      </a:lvl2pPr>
      <a:lvl3pPr marL="714375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Inter Light" panose="02000503000000020004" pitchFamily="2" charset="0"/>
          <a:cs typeface="Inter Light" panose="02000503000000020004" pitchFamily="2" charset="0"/>
        </a:defRPr>
      </a:lvl3pPr>
      <a:lvl4pPr marL="107315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Inter Light" panose="02000503000000020004" pitchFamily="2" charset="0"/>
          <a:cs typeface="Inter Light" panose="02000503000000020004" pitchFamily="2" charset="0"/>
        </a:defRPr>
      </a:lvl4pPr>
      <a:lvl5pPr marL="143033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Inter Light" panose="02000503000000020004" pitchFamily="2" charset="0"/>
          <a:cs typeface="Inter Light" panose="02000503000000020004" pitchFamily="2" charset="0"/>
        </a:defRPr>
      </a:lvl5pPr>
      <a:lvl6pPr marL="1789024" eaLnBrk="1" hangingPunct="1">
        <a:defRPr>
          <a:latin typeface="+mn-lt"/>
          <a:ea typeface="+mn-ea"/>
          <a:cs typeface="+mn-cs"/>
        </a:defRPr>
      </a:lvl6pPr>
      <a:lvl7pPr marL="2146828" eaLnBrk="1" hangingPunct="1">
        <a:defRPr>
          <a:latin typeface="+mn-lt"/>
          <a:ea typeface="+mn-ea"/>
          <a:cs typeface="+mn-cs"/>
        </a:defRPr>
      </a:lvl7pPr>
      <a:lvl8pPr marL="2504633" eaLnBrk="1" hangingPunct="1">
        <a:defRPr>
          <a:latin typeface="+mn-lt"/>
          <a:ea typeface="+mn-ea"/>
          <a:cs typeface="+mn-cs"/>
        </a:defRPr>
      </a:lvl8pPr>
      <a:lvl9pPr marL="286243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57805" eaLnBrk="1" hangingPunct="1">
        <a:defRPr>
          <a:latin typeface="+mn-lt"/>
          <a:ea typeface="+mn-ea"/>
          <a:cs typeface="+mn-cs"/>
        </a:defRPr>
      </a:lvl2pPr>
      <a:lvl3pPr marL="715609" eaLnBrk="1" hangingPunct="1">
        <a:defRPr>
          <a:latin typeface="+mn-lt"/>
          <a:ea typeface="+mn-ea"/>
          <a:cs typeface="+mn-cs"/>
        </a:defRPr>
      </a:lvl3pPr>
      <a:lvl4pPr marL="1073414" eaLnBrk="1" hangingPunct="1">
        <a:defRPr>
          <a:latin typeface="+mn-lt"/>
          <a:ea typeface="+mn-ea"/>
          <a:cs typeface="+mn-cs"/>
        </a:defRPr>
      </a:lvl4pPr>
      <a:lvl5pPr marL="1431219" eaLnBrk="1" hangingPunct="1">
        <a:defRPr>
          <a:latin typeface="+mn-lt"/>
          <a:ea typeface="+mn-ea"/>
          <a:cs typeface="+mn-cs"/>
        </a:defRPr>
      </a:lvl5pPr>
      <a:lvl6pPr marL="1789024" eaLnBrk="1" hangingPunct="1">
        <a:defRPr>
          <a:latin typeface="+mn-lt"/>
          <a:ea typeface="+mn-ea"/>
          <a:cs typeface="+mn-cs"/>
        </a:defRPr>
      </a:lvl6pPr>
      <a:lvl7pPr marL="2146828" eaLnBrk="1" hangingPunct="1">
        <a:defRPr>
          <a:latin typeface="+mn-lt"/>
          <a:ea typeface="+mn-ea"/>
          <a:cs typeface="+mn-cs"/>
        </a:defRPr>
      </a:lvl7pPr>
      <a:lvl8pPr marL="2504633" eaLnBrk="1" hangingPunct="1">
        <a:defRPr>
          <a:latin typeface="+mn-lt"/>
          <a:ea typeface="+mn-ea"/>
          <a:cs typeface="+mn-cs"/>
        </a:defRPr>
      </a:lvl8pPr>
      <a:lvl9pPr marL="286243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Business Intelligence II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690514" y="1590340"/>
            <a:ext cx="6689797" cy="553998"/>
          </a:xfrm>
        </p:spPr>
        <p:txBody>
          <a:bodyPr/>
          <a:lstStyle/>
          <a:p>
            <a:r>
              <a:rPr lang="de-DE" dirty="0"/>
              <a:t>Real Time Object Detection for Cocktail Bar Logging System—UNDEF-03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18F5C9-0CE0-04CB-77B0-DB0937F9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14" y="2144338"/>
            <a:ext cx="4462197" cy="24234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67011F-9BAC-3E2F-7BC3-A95FFCBC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15" y="2132122"/>
            <a:ext cx="3650509" cy="2423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755C-2713-0B68-1B52-5472FB95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Foliennummernplatzhalter 2">
            <a:extLst>
              <a:ext uri="{FF2B5EF4-FFF2-40B4-BE49-F238E27FC236}">
                <a16:creationId xmlns:a16="http://schemas.microsoft.com/office/drawing/2014/main" id="{D1BE045B-CEE9-ABCD-1D0A-8CC8EE81C919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/>
          <a:p>
            <a:fld id="{DC99EF5E-2E1B-475F-A2DB-E148CF2497DD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8CFC1DD7-7BF2-CAE7-81E0-9EC8BFE9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Second and Third Stage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B22D76B-744F-01B4-27EC-A088BB2C198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084168" y="1252614"/>
            <a:ext cx="1998027" cy="736812"/>
          </a:xfrm>
        </p:spPr>
        <p:txBody>
          <a:bodyPr/>
          <a:lstStyle/>
          <a:p>
            <a:r>
              <a:rPr lang="de-DE" dirty="0"/>
              <a:t>Advanced Test</a:t>
            </a:r>
          </a:p>
        </p:txBody>
      </p:sp>
      <p:sp>
        <p:nvSpPr>
          <p:cNvPr id="5" name="Textplatzhalter 21">
            <a:extLst>
              <a:ext uri="{FF2B5EF4-FFF2-40B4-BE49-F238E27FC236}">
                <a16:creationId xmlns:a16="http://schemas.microsoft.com/office/drawing/2014/main" id="{B44B621A-E799-8F6B-F0D4-FE8B45B702ED}"/>
              </a:ext>
            </a:extLst>
          </p:cNvPr>
          <p:cNvSpPr txBox="1">
            <a:spLocks/>
          </p:cNvSpPr>
          <p:nvPr/>
        </p:nvSpPr>
        <p:spPr bwMode="auto">
          <a:xfrm>
            <a:off x="971600" y="1252614"/>
            <a:ext cx="1998027" cy="732508"/>
          </a:xfrm>
          <a:prstGeom prst="rect">
            <a:avLst/>
          </a:prstGeom>
          <a:solidFill>
            <a:srgbClr val="FF6A00"/>
          </a:solidFill>
          <a:ln w="15875" cap="rnd">
            <a:noFill/>
            <a:prstDash val="sysDot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20000"/>
              </a:spcBef>
              <a:spcAft>
                <a:spcPct val="0"/>
              </a:spcAft>
              <a:defRPr sz="1400" b="1" i="0" kern="1200" spc="35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Roboto Medium" panose="02000000000000000000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r>
              <a:rPr lang="de-DE" dirty="0"/>
              <a:t>Simple Test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9C43C4-7F3F-FAC4-F9EC-A9B53751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145565"/>
            <a:ext cx="2448272" cy="27725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76B384-5086-E6C1-8F3F-D500B30F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145565"/>
            <a:ext cx="2022736" cy="27725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532833F-BA57-D471-7DA2-AC476949BB9C}"/>
              </a:ext>
            </a:extLst>
          </p:cNvPr>
          <p:cNvSpPr txBox="1"/>
          <p:nvPr/>
        </p:nvSpPr>
        <p:spPr>
          <a:xfrm>
            <a:off x="3635896" y="2067694"/>
            <a:ext cx="2232249" cy="2958501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Desktop – Command </a:t>
            </a:r>
            <a:r>
              <a:rPr lang="de-DE" sz="1400" b="1" spc="15" dirty="0" err="1">
                <a:solidFill>
                  <a:srgbClr val="231F20"/>
                </a:solidFill>
                <a:latin typeface="Inter" panose="02000503000000020004"/>
                <a:cs typeface="Roboto"/>
              </a:rPr>
              <a:t>lines</a:t>
            </a: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 – Training </a:t>
            </a: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Windows – Power Shell – best.pt</a:t>
            </a: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endParaRPr lang="de-DE" sz="1400" b="1" spc="15" dirty="0">
              <a:solidFill>
                <a:srgbClr val="231F20"/>
              </a:solidFill>
              <a:latin typeface="Inter" panose="02000503000000020004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endParaRPr lang="de-DE" sz="1400" b="1" spc="15" dirty="0">
              <a:solidFill>
                <a:srgbClr val="231F20"/>
              </a:solidFill>
              <a:latin typeface="Inter" panose="02000503000000020004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endParaRPr lang="de-DE" sz="1400" b="1" spc="15" dirty="0">
              <a:solidFill>
                <a:srgbClr val="231F20"/>
              </a:solidFill>
              <a:latin typeface="Inter" panose="02000503000000020004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NVIDIA Jetson Orin Nano – USB Camera </a:t>
            </a: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Linux – Terminal – best.onnx</a:t>
            </a:r>
          </a:p>
        </p:txBody>
      </p:sp>
    </p:spTree>
    <p:extLst>
      <p:ext uri="{BB962C8B-B14F-4D97-AF65-F5344CB8AC3E}">
        <p14:creationId xmlns:p14="http://schemas.microsoft.com/office/powerpoint/2010/main" val="329102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6DB477-B7F8-4448-9A1D-A1E98E2F97B2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E8CB7A-DEBB-3C92-64A1-AF2595D7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0" y="1155947"/>
            <a:ext cx="8784976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Model I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Precision: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91.1%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Recall: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82.8%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mAP@0.5: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87.1%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Real-time detection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accuracy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(printed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images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):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~90%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400" dirty="0">
                <a:latin typeface="Inter" panose="02000503000000020004"/>
              </a:rPr>
              <a:t>   </a:t>
            </a:r>
            <a:r>
              <a:rPr lang="de-DE" altLang="de-DE" sz="1400" dirty="0" err="1">
                <a:latin typeface="Inter" panose="02000503000000020004"/>
              </a:rPr>
              <a:t>I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ssues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Struggled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with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misclassifying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similar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labels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(e.g., Absolut vs. Smirnoff), and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affected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by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latency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in real-time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Model II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Precision: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65.9%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Recall: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62.2%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mAP@0.5: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64.1%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Real-time detection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accuracy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(printed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images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):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~93%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Strength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Performed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better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in real-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world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tests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due to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diverse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training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Advanced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Deployment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(Jetson Orin Nano)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 Detection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rates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dropped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due to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latency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: Model I (~80%), Model II (~89%)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 Cocktail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preparation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accurate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for simple recipes, but limited for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complex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mixes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due to label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confusion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and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latency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9607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ED59-C8BA-D574-BC97-9401B3D3E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20A81E-E4C5-73E4-44A5-FEC6C51FF99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6DB477-B7F8-4448-9A1D-A1E98E2F97B2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CB1A04E-6CC8-561B-0812-C677158F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EA620B-B87F-3756-153F-3F13E89CF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31031"/>
            <a:ext cx="871296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The project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successfully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delivered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a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low-cost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, real-time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object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detection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system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using YOLOv8 to log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cocktail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preparation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based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on bottle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recognition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While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Model I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had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better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training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metrics,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Model II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performed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more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reliably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in real-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world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settings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. The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system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proved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useful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for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inventory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tracking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and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customer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preference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insights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especially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in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bars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similar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environments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Limitations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include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Sensitivity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to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latency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 panose="020005030000000200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Misclassification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of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visually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similar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bottles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Reliance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on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user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understanding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for optimal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The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framework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scalable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,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adaptable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,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ready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for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further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development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especially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with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improved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 data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retraining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15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44E6-F6DE-6876-2BA4-50E5908B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94EA81-2498-42E2-7EB9-6EFC259AB8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46DB477-B7F8-4448-9A1D-A1E98E2F97B2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26570FF4-33B5-C131-9A38-D475507A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4360C7-B71F-C055-4007-5BA7A9E2D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30" y="1050817"/>
            <a:ext cx="8446766" cy="34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de-DE" sz="850" b="1" dirty="0" err="1"/>
              <a:t>Bochkovskiy</a:t>
            </a:r>
            <a:r>
              <a:rPr lang="de-DE" sz="850" b="1" dirty="0"/>
              <a:t>, A., Wang, C.Y. and Liao, H.Y.M.</a:t>
            </a:r>
            <a:r>
              <a:rPr lang="de-DE" sz="850" dirty="0"/>
              <a:t>, 2020. YOLOv4: Optimal Speed and </a:t>
            </a:r>
            <a:r>
              <a:rPr lang="de-DE" sz="850" dirty="0" err="1"/>
              <a:t>Accuracy</a:t>
            </a:r>
            <a:r>
              <a:rPr lang="de-DE" sz="850" dirty="0"/>
              <a:t> of Object Detection. </a:t>
            </a:r>
            <a:r>
              <a:rPr lang="de-DE" sz="850" i="1" dirty="0" err="1"/>
              <a:t>arXiv</a:t>
            </a:r>
            <a:r>
              <a:rPr lang="de-DE" sz="850" i="1" dirty="0"/>
              <a:t> </a:t>
            </a:r>
            <a:r>
              <a:rPr lang="de-DE" sz="850" i="1" dirty="0" err="1"/>
              <a:t>preprint</a:t>
            </a:r>
            <a:r>
              <a:rPr lang="de-DE" sz="850" dirty="0"/>
              <a:t> arXiv:2004.10934. [online] </a:t>
            </a:r>
            <a:r>
              <a:rPr lang="de-DE" sz="850" dirty="0" err="1"/>
              <a:t>Available</a:t>
            </a:r>
            <a:r>
              <a:rPr lang="de-DE" sz="850" dirty="0"/>
              <a:t> at: https://arxiv.org/abs/2004.10934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/>
              <a:t>Brownlee, J.</a:t>
            </a:r>
            <a:r>
              <a:rPr lang="de-DE" sz="850" dirty="0"/>
              <a:t>, 2019. </a:t>
            </a:r>
            <a:r>
              <a:rPr lang="de-DE" sz="850" i="1" dirty="0"/>
              <a:t>A Gentle </a:t>
            </a:r>
            <a:r>
              <a:rPr lang="de-DE" sz="850" i="1" dirty="0" err="1"/>
              <a:t>Introduction</a:t>
            </a:r>
            <a:r>
              <a:rPr lang="de-DE" sz="850" i="1" dirty="0"/>
              <a:t> to Object Recognition With Deep Learning</a:t>
            </a:r>
            <a:r>
              <a:rPr lang="de-DE" sz="850" dirty="0"/>
              <a:t>. [online] </a:t>
            </a:r>
            <a:r>
              <a:rPr lang="de-DE" sz="850" dirty="0" err="1"/>
              <a:t>Machine</a:t>
            </a:r>
            <a:r>
              <a:rPr lang="de-DE" sz="850" dirty="0"/>
              <a:t> Learning Mastery. </a:t>
            </a:r>
            <a:r>
              <a:rPr lang="de-DE" sz="850" dirty="0" err="1"/>
              <a:t>Available</a:t>
            </a:r>
            <a:r>
              <a:rPr lang="de-DE" sz="850" dirty="0"/>
              <a:t> at: https://machinelearningmastery.com/object-recognition-with-deep-learning/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 err="1"/>
              <a:t>Goodfellow</a:t>
            </a:r>
            <a:r>
              <a:rPr lang="de-DE" sz="850" b="1" dirty="0"/>
              <a:t>, I., Bengio, Y. and </a:t>
            </a:r>
            <a:r>
              <a:rPr lang="de-DE" sz="850" b="1" dirty="0" err="1"/>
              <a:t>Courville</a:t>
            </a:r>
            <a:r>
              <a:rPr lang="de-DE" sz="850" b="1" dirty="0"/>
              <a:t>, A.</a:t>
            </a:r>
            <a:r>
              <a:rPr lang="de-DE" sz="850" dirty="0"/>
              <a:t>, 2016. </a:t>
            </a:r>
            <a:r>
              <a:rPr lang="de-DE" sz="850" i="1" dirty="0"/>
              <a:t>Deep Learning</a:t>
            </a:r>
            <a:r>
              <a:rPr lang="de-DE" sz="850" dirty="0"/>
              <a:t>. Cambridge, MA: MIT Press.</a:t>
            </a:r>
          </a:p>
          <a:p>
            <a:endParaRPr lang="de-DE" sz="850" dirty="0"/>
          </a:p>
          <a:p>
            <a:r>
              <a:rPr lang="de-DE" sz="850" b="1" dirty="0" err="1"/>
              <a:t>Jocher</a:t>
            </a:r>
            <a:r>
              <a:rPr lang="de-DE" sz="850" b="1" dirty="0"/>
              <a:t>, G., </a:t>
            </a:r>
            <a:r>
              <a:rPr lang="de-DE" sz="850" b="1" dirty="0" err="1"/>
              <a:t>Chaurasia</a:t>
            </a:r>
            <a:r>
              <a:rPr lang="de-DE" sz="850" b="1" dirty="0"/>
              <a:t>, A., Qiu, J. and </a:t>
            </a:r>
            <a:r>
              <a:rPr lang="de-DE" sz="850" b="1" dirty="0" err="1"/>
              <a:t>Stoken</a:t>
            </a:r>
            <a:r>
              <a:rPr lang="de-DE" sz="850" b="1" dirty="0"/>
              <a:t>, A.</a:t>
            </a:r>
            <a:r>
              <a:rPr lang="de-DE" sz="850" dirty="0"/>
              <a:t>, 2023. </a:t>
            </a:r>
            <a:r>
              <a:rPr lang="de-DE" sz="850" i="1" dirty="0"/>
              <a:t>YOLOv8: Ultralytics </a:t>
            </a:r>
            <a:r>
              <a:rPr lang="de-DE" sz="850" i="1" dirty="0" err="1"/>
              <a:t>official</a:t>
            </a:r>
            <a:r>
              <a:rPr lang="de-DE" sz="850" i="1" dirty="0"/>
              <a:t> </a:t>
            </a:r>
            <a:r>
              <a:rPr lang="de-DE" sz="850" i="1" dirty="0" err="1"/>
              <a:t>repository</a:t>
            </a:r>
            <a:r>
              <a:rPr lang="de-DE" sz="850" dirty="0"/>
              <a:t>. [online] </a:t>
            </a:r>
            <a:r>
              <a:rPr lang="de-DE" sz="850" dirty="0" err="1"/>
              <a:t>Available</a:t>
            </a:r>
            <a:r>
              <a:rPr lang="de-DE" sz="850" dirty="0"/>
              <a:t> at: https://github.com/ultralytics/ultralytics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 err="1"/>
              <a:t>LeCun</a:t>
            </a:r>
            <a:r>
              <a:rPr lang="de-DE" sz="850" b="1" dirty="0"/>
              <a:t>, Y., Bengio, Y. and Hinton, G.</a:t>
            </a:r>
            <a:r>
              <a:rPr lang="de-DE" sz="850" dirty="0"/>
              <a:t>, 2015. Deep </a:t>
            </a:r>
            <a:r>
              <a:rPr lang="de-DE" sz="850" dirty="0" err="1"/>
              <a:t>learning</a:t>
            </a:r>
            <a:r>
              <a:rPr lang="de-DE" sz="850" dirty="0"/>
              <a:t>. </a:t>
            </a:r>
            <a:r>
              <a:rPr lang="de-DE" sz="850" i="1" dirty="0"/>
              <a:t>Nature</a:t>
            </a:r>
            <a:r>
              <a:rPr lang="de-DE" sz="850" dirty="0"/>
              <a:t>, 521(7553), pp.436–444. https://doi.org/10.1038/nature14539</a:t>
            </a:r>
          </a:p>
          <a:p>
            <a:endParaRPr lang="de-DE" sz="850" dirty="0"/>
          </a:p>
          <a:p>
            <a:r>
              <a:rPr lang="de-DE" sz="850" b="1" dirty="0"/>
              <a:t>NVIDIA</a:t>
            </a:r>
            <a:r>
              <a:rPr lang="de-DE" sz="850" dirty="0"/>
              <a:t>, 2023. </a:t>
            </a:r>
            <a:r>
              <a:rPr lang="de-DE" sz="850" i="1" dirty="0"/>
              <a:t>Jetson Orin Nano Developer Kit - </a:t>
            </a:r>
            <a:r>
              <a:rPr lang="de-DE" sz="850" i="1" dirty="0" err="1"/>
              <a:t>Get</a:t>
            </a:r>
            <a:r>
              <a:rPr lang="de-DE" sz="850" i="1" dirty="0"/>
              <a:t> </a:t>
            </a:r>
            <a:r>
              <a:rPr lang="de-DE" sz="850" i="1" dirty="0" err="1"/>
              <a:t>Started</a:t>
            </a:r>
            <a:r>
              <a:rPr lang="de-DE" sz="850" i="1" dirty="0"/>
              <a:t> Guide</a:t>
            </a:r>
            <a:r>
              <a:rPr lang="de-DE" sz="850" dirty="0"/>
              <a:t>. [online] </a:t>
            </a:r>
            <a:r>
              <a:rPr lang="de-DE" sz="850" dirty="0" err="1"/>
              <a:t>Available</a:t>
            </a:r>
            <a:r>
              <a:rPr lang="de-DE" sz="850" dirty="0"/>
              <a:t> at: https://developer.nvidia.com/embedded/learn/get-started-jetson-orin-nano-devkit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 err="1"/>
              <a:t>OpenCV</a:t>
            </a:r>
            <a:r>
              <a:rPr lang="de-DE" sz="850" dirty="0"/>
              <a:t>, 2024. </a:t>
            </a:r>
            <a:r>
              <a:rPr lang="de-DE" sz="850" i="1" dirty="0"/>
              <a:t>Open Source Computer Vision Library</a:t>
            </a:r>
            <a:r>
              <a:rPr lang="de-DE" sz="850" dirty="0"/>
              <a:t>. [online] </a:t>
            </a:r>
            <a:r>
              <a:rPr lang="de-DE" sz="850" dirty="0" err="1"/>
              <a:t>Available</a:t>
            </a:r>
            <a:r>
              <a:rPr lang="de-DE" sz="850" dirty="0"/>
              <a:t> at: https://opencv.org/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 err="1"/>
              <a:t>Paszke</a:t>
            </a:r>
            <a:r>
              <a:rPr lang="de-DE" sz="850" b="1" dirty="0"/>
              <a:t>, A., Gross, S., Massa, F., </a:t>
            </a:r>
            <a:r>
              <a:rPr lang="de-DE" sz="850" b="1" dirty="0" err="1"/>
              <a:t>Lerer</a:t>
            </a:r>
            <a:r>
              <a:rPr lang="de-DE" sz="850" b="1" dirty="0"/>
              <a:t>, A., Bradbury, J., </a:t>
            </a:r>
            <a:r>
              <a:rPr lang="de-DE" sz="850" b="1" dirty="0" err="1"/>
              <a:t>Chanan</a:t>
            </a:r>
            <a:r>
              <a:rPr lang="de-DE" sz="850" b="1" dirty="0"/>
              <a:t>, G., </a:t>
            </a:r>
            <a:r>
              <a:rPr lang="de-DE" sz="850" b="1" dirty="0" err="1"/>
              <a:t>Killeen</a:t>
            </a:r>
            <a:r>
              <a:rPr lang="de-DE" sz="850" b="1" dirty="0"/>
              <a:t>, T., Lin, Z., </a:t>
            </a:r>
            <a:r>
              <a:rPr lang="de-DE" sz="850" b="1" dirty="0" err="1"/>
              <a:t>Gimelshein</a:t>
            </a:r>
            <a:r>
              <a:rPr lang="de-DE" sz="850" b="1" dirty="0"/>
              <a:t>, N., </a:t>
            </a:r>
            <a:r>
              <a:rPr lang="de-DE" sz="850" b="1" dirty="0" err="1"/>
              <a:t>Antiga</a:t>
            </a:r>
            <a:r>
              <a:rPr lang="de-DE" sz="850" b="1" dirty="0"/>
              <a:t>, L., </a:t>
            </a:r>
            <a:r>
              <a:rPr lang="de-DE" sz="850" b="1" dirty="0" err="1"/>
              <a:t>Desmaison</a:t>
            </a:r>
            <a:r>
              <a:rPr lang="de-DE" sz="850" b="1" dirty="0"/>
              <a:t>, A., Kopf, A., Yang, E., DeVito, Z., Raison, M., </a:t>
            </a:r>
            <a:r>
              <a:rPr lang="de-DE" sz="850" b="1" dirty="0" err="1"/>
              <a:t>Tejani</a:t>
            </a:r>
            <a:r>
              <a:rPr lang="de-DE" sz="850" b="1" dirty="0"/>
              <a:t>, A., </a:t>
            </a:r>
            <a:r>
              <a:rPr lang="de-DE" sz="850" b="1" dirty="0" err="1"/>
              <a:t>Chilamkurthy</a:t>
            </a:r>
            <a:r>
              <a:rPr lang="de-DE" sz="850" b="1" dirty="0"/>
              <a:t>, S., Steiner, B., Fang, L., Bai, J. and </a:t>
            </a:r>
            <a:r>
              <a:rPr lang="de-DE" sz="850" b="1" dirty="0" err="1"/>
              <a:t>Chintala</a:t>
            </a:r>
            <a:r>
              <a:rPr lang="de-DE" sz="850" b="1" dirty="0"/>
              <a:t>, S.</a:t>
            </a:r>
            <a:r>
              <a:rPr lang="de-DE" sz="850" dirty="0"/>
              <a:t>, 2019. PyTorch: An Imperative Style, High-Performance Deep Learning Library. In: </a:t>
            </a:r>
            <a:r>
              <a:rPr lang="de-DE" sz="850" i="1" dirty="0" err="1"/>
              <a:t>Advances</a:t>
            </a:r>
            <a:r>
              <a:rPr lang="de-DE" sz="850" i="1" dirty="0"/>
              <a:t> in </a:t>
            </a:r>
            <a:r>
              <a:rPr lang="de-DE" sz="850" i="1" dirty="0" err="1"/>
              <a:t>Neural</a:t>
            </a:r>
            <a:r>
              <a:rPr lang="de-DE" sz="850" i="1" dirty="0"/>
              <a:t> Information Processing Systems</a:t>
            </a:r>
            <a:r>
              <a:rPr lang="de-DE" sz="850" dirty="0"/>
              <a:t>, 32, pp.8024–8035. </a:t>
            </a:r>
            <a:r>
              <a:rPr lang="de-DE" sz="850" dirty="0" err="1"/>
              <a:t>Available</a:t>
            </a:r>
            <a:r>
              <a:rPr lang="de-DE" sz="850" dirty="0"/>
              <a:t> at: https://papers.nips.cc/paper_files/paper/2019/hash/bdbca288fee7f92f2bfa9f7012727740-Abstract.html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/>
              <a:t>Zhang, Z.</a:t>
            </a:r>
            <a:r>
              <a:rPr lang="de-DE" sz="850" dirty="0"/>
              <a:t>, 2019. </a:t>
            </a:r>
            <a:r>
              <a:rPr lang="de-DE" sz="850" i="1" dirty="0"/>
              <a:t>A Review on Evaluation Metrics for Object Detection </a:t>
            </a:r>
            <a:r>
              <a:rPr lang="de-DE" sz="850" i="1" dirty="0" err="1"/>
              <a:t>Algorithms</a:t>
            </a:r>
            <a:r>
              <a:rPr lang="de-DE" sz="850" dirty="0"/>
              <a:t>. </a:t>
            </a:r>
            <a:r>
              <a:rPr lang="de-DE" sz="850" i="1" dirty="0" err="1"/>
              <a:t>arXiv</a:t>
            </a:r>
            <a:r>
              <a:rPr lang="de-DE" sz="850" i="1" dirty="0"/>
              <a:t> </a:t>
            </a:r>
            <a:r>
              <a:rPr lang="de-DE" sz="850" i="1" dirty="0" err="1"/>
              <a:t>preprint</a:t>
            </a:r>
            <a:r>
              <a:rPr lang="de-DE" sz="850" dirty="0"/>
              <a:t> arXiv:2006.11835. [online] </a:t>
            </a:r>
            <a:r>
              <a:rPr lang="de-DE" sz="850" dirty="0" err="1"/>
              <a:t>Available</a:t>
            </a:r>
            <a:r>
              <a:rPr lang="de-DE" sz="850" dirty="0"/>
              <a:t> at: https://arxiv.org/abs/2006.11835 [</a:t>
            </a:r>
            <a:r>
              <a:rPr lang="de-DE" sz="850" dirty="0" err="1"/>
              <a:t>Accessed</a:t>
            </a:r>
            <a:r>
              <a:rPr lang="de-DE" sz="850" dirty="0"/>
              <a:t> 27 Jun. 2025].</a:t>
            </a:r>
          </a:p>
          <a:p>
            <a:endParaRPr lang="de-DE" sz="850" dirty="0"/>
          </a:p>
          <a:p>
            <a:r>
              <a:rPr lang="de-DE" sz="850" b="1" dirty="0"/>
              <a:t>Zhao, Z.Q., Zheng, P., </a:t>
            </a:r>
            <a:r>
              <a:rPr lang="de-DE" sz="850" b="1" dirty="0" err="1"/>
              <a:t>Xu</a:t>
            </a:r>
            <a:r>
              <a:rPr lang="de-DE" sz="850" b="1" dirty="0"/>
              <a:t>, S.T. and Wu, X.</a:t>
            </a:r>
            <a:r>
              <a:rPr lang="de-DE" sz="850" dirty="0"/>
              <a:t>, 2019. Object Detection with Deep Learning: A Review. </a:t>
            </a:r>
            <a:r>
              <a:rPr lang="de-DE" sz="850" i="1" dirty="0"/>
              <a:t>IEEE Transactions on </a:t>
            </a:r>
            <a:r>
              <a:rPr lang="de-DE" sz="850" i="1" dirty="0" err="1"/>
              <a:t>Neural</a:t>
            </a:r>
            <a:r>
              <a:rPr lang="de-DE" sz="850" i="1" dirty="0"/>
              <a:t> Networks and Learning Systems</a:t>
            </a:r>
            <a:r>
              <a:rPr lang="de-DE" sz="850" dirty="0"/>
              <a:t>, 30(11), pp.3212–3232. https://doi.org/10.1109/TNNLS.2018.2876865</a:t>
            </a:r>
          </a:p>
        </p:txBody>
      </p:sp>
    </p:spTree>
    <p:extLst>
      <p:ext uri="{BB962C8B-B14F-4D97-AF65-F5344CB8AC3E}">
        <p14:creationId xmlns:p14="http://schemas.microsoft.com/office/powerpoint/2010/main" val="64612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EFBD134-014C-0539-8606-6863F883E024}"/>
              </a:ext>
            </a:extLst>
          </p:cNvPr>
          <p:cNvSpPr txBox="1"/>
          <p:nvPr/>
        </p:nvSpPr>
        <p:spPr>
          <a:xfrm>
            <a:off x="1907704" y="257175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de-DE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6A00"/>
                </a:solidFill>
                <a:effectLst/>
                <a:uLnTx/>
                <a:uFillTx/>
                <a:latin typeface="Inter" panose="02000503000000020004" pitchFamily="2" charset="0"/>
              </a:rPr>
              <a:t>Thank</a:t>
            </a:r>
            <a:r>
              <a:rPr kumimoji="0" lang="de-DE" sz="3200" b="1" i="0" u="none" strike="noStrike" kern="0" cap="none" spc="0" normalizeH="0" baseline="0" noProof="0" dirty="0">
                <a:ln>
                  <a:noFill/>
                </a:ln>
                <a:solidFill>
                  <a:srgbClr val="FF6A00"/>
                </a:solidFill>
                <a:effectLst/>
                <a:uLnTx/>
                <a:uFillTx/>
                <a:latin typeface="Inter" panose="02000503000000020004" pitchFamily="2" charset="0"/>
              </a:rPr>
              <a:t> You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63621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12"/>
          </p:nvPr>
        </p:nvSpPr>
        <p:spPr>
          <a:xfrm>
            <a:off x="539552" y="1160631"/>
            <a:ext cx="7654924" cy="835055"/>
          </a:xfrm>
        </p:spPr>
        <p:txBody>
          <a:bodyPr/>
          <a:lstStyle/>
          <a:p>
            <a:r>
              <a:rPr lang="de-DE" dirty="0"/>
              <a:t> Hands-on project </a:t>
            </a:r>
            <a:r>
              <a:rPr lang="de-DE" dirty="0" err="1"/>
              <a:t>aimed</a:t>
            </a:r>
            <a:r>
              <a:rPr lang="de-DE" dirty="0"/>
              <a:t> to </a:t>
            </a:r>
            <a:r>
              <a:rPr lang="de-DE" dirty="0" err="1"/>
              <a:t>develop</a:t>
            </a:r>
            <a:r>
              <a:rPr lang="de-DE" dirty="0"/>
              <a:t> a Deep Learning Model,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Real Time Object detection system for </a:t>
            </a:r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coktails</a:t>
            </a:r>
            <a:r>
              <a:rPr lang="de-DE" dirty="0"/>
              <a:t> on a bar </a:t>
            </a:r>
            <a:r>
              <a:rPr lang="de-DE" dirty="0" err="1"/>
              <a:t>setting</a:t>
            </a:r>
            <a:r>
              <a:rPr lang="de-DE" dirty="0"/>
              <a:t>. The system </a:t>
            </a:r>
            <a:r>
              <a:rPr lang="de-DE" dirty="0" err="1"/>
              <a:t>uses</a:t>
            </a:r>
            <a:r>
              <a:rPr lang="de-DE" dirty="0"/>
              <a:t> the YOLO </a:t>
            </a:r>
            <a:r>
              <a:rPr lang="de-DE" dirty="0" err="1"/>
              <a:t>algortihim</a:t>
            </a:r>
            <a:r>
              <a:rPr lang="de-DE" dirty="0"/>
              <a:t> (YOU ONLY LOOK ONCE) </a:t>
            </a:r>
            <a:r>
              <a:rPr lang="de-DE" dirty="0" err="1"/>
              <a:t>version</a:t>
            </a:r>
            <a:r>
              <a:rPr lang="de-DE" dirty="0"/>
              <a:t> 8 </a:t>
            </a:r>
            <a:r>
              <a:rPr lang="de-DE" dirty="0" err="1"/>
              <a:t>or</a:t>
            </a:r>
            <a:r>
              <a:rPr lang="de-DE" dirty="0"/>
              <a:t> V8. </a:t>
            </a:r>
          </a:p>
        </p:txBody>
      </p:sp>
      <p:sp>
        <p:nvSpPr>
          <p:cNvPr id="14337" name="Foliennummernplatzhalter 4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/>
          <a:p>
            <a:fld id="{DF700CBB-0C12-457E-BE67-FFEFEE99C54E}" type="slidenum">
              <a:rPr lang="de-DE" altLang="de-DE" smtClean="0"/>
              <a:pPr/>
              <a:t>2</a:t>
            </a:fld>
            <a:endParaRPr lang="de-DE" alt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Description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E99BF1-6704-5085-F4B1-342C394C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96305"/>
            <a:ext cx="3240360" cy="25072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58F623-1381-60DA-FC40-0256C83A5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57" y="2096305"/>
            <a:ext cx="4270375" cy="27607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DCEE-A611-B906-4825-F4CC6EFA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F9CC769-E222-0EB8-48D5-6B52EBDFC4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9730" y="1131590"/>
            <a:ext cx="7654924" cy="19158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Deep Learning: </a:t>
            </a:r>
            <a:r>
              <a:rPr lang="de-DE" sz="1200" b="0" dirty="0"/>
              <a:t>Branch of </a:t>
            </a:r>
            <a:r>
              <a:rPr lang="en-US" sz="1200" b="0" dirty="0"/>
              <a:t>branch of artificial intelligence that uses layered neural networks to learn from large amounts of data, enabling systems to </a:t>
            </a:r>
            <a:r>
              <a:rPr lang="de-DE" sz="1200" b="0" dirty="0" err="1"/>
              <a:t>automatically</a:t>
            </a:r>
            <a:r>
              <a:rPr lang="de-DE" sz="1200" b="0" dirty="0"/>
              <a:t> </a:t>
            </a:r>
            <a:r>
              <a:rPr lang="de-DE" sz="1200" b="0" dirty="0" err="1"/>
              <a:t>recognize</a:t>
            </a:r>
            <a:r>
              <a:rPr lang="de-DE" sz="1200" b="0" dirty="0"/>
              <a:t> </a:t>
            </a:r>
            <a:r>
              <a:rPr lang="de-DE" sz="1200" b="0" dirty="0" err="1"/>
              <a:t>complex</a:t>
            </a:r>
            <a:r>
              <a:rPr lang="de-DE" sz="1200" b="0" dirty="0"/>
              <a:t> </a:t>
            </a:r>
            <a:r>
              <a:rPr lang="de-DE" sz="1200" b="0" dirty="0" err="1"/>
              <a:t>patterns</a:t>
            </a:r>
            <a:r>
              <a:rPr lang="de-DE" sz="1200" b="0" dirty="0"/>
              <a:t>.</a:t>
            </a:r>
          </a:p>
          <a:p>
            <a:endParaRPr lang="de-DE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Real Time Object Detection: </a:t>
            </a:r>
            <a:r>
              <a:rPr lang="en-US" sz="1200" b="0" dirty="0"/>
              <a:t>This technology allows computers to instantly detect and locate objects within a live video stream. It’s especially useful in fast-paced environments where quick decisions are needed.</a:t>
            </a:r>
            <a:endParaRPr lang="de-DE" sz="1200" b="0" dirty="0"/>
          </a:p>
          <a:p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YOLOv8: </a:t>
            </a:r>
            <a:r>
              <a:rPr lang="en-US" sz="1200" b="0" dirty="0"/>
              <a:t>Cutting-edge object detection model known for combining high accuracy with real-time performance. It was selected for this project because it works well with small and overlapping objects.</a:t>
            </a:r>
            <a:endParaRPr lang="de-DE" sz="1200" b="0" dirty="0"/>
          </a:p>
        </p:txBody>
      </p:sp>
      <p:sp>
        <p:nvSpPr>
          <p:cNvPr id="14337" name="Foliennummernplatzhalter 4">
            <a:extLst>
              <a:ext uri="{FF2B5EF4-FFF2-40B4-BE49-F238E27FC236}">
                <a16:creationId xmlns:a16="http://schemas.microsoft.com/office/drawing/2014/main" id="{DB50E678-BC61-09EB-DEE4-8CBEE20404E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/>
          <a:p>
            <a:fld id="{DF700CBB-0C12-457E-BE67-FFEFEE99C54E}" type="slidenum">
              <a:rPr lang="de-DE" altLang="de-DE" smtClean="0"/>
              <a:pPr/>
              <a:t>3</a:t>
            </a:fld>
            <a:endParaRPr lang="de-DE" alt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3514CBE-3649-F8A1-2BFD-FBF4E8D5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 Concepts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6C5448-C028-AB4A-637D-3A8A813E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002202"/>
            <a:ext cx="3797025" cy="19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nhaltsplatzhalter 25"/>
          <p:cNvSpPr>
            <a:spLocks noGrp="1"/>
          </p:cNvSpPr>
          <p:nvPr>
            <p:ph sz="quarter" idx="13"/>
          </p:nvPr>
        </p:nvSpPr>
        <p:spPr>
          <a:xfrm>
            <a:off x="683568" y="1138975"/>
            <a:ext cx="7632848" cy="10233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Software: Low assemble Python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Hardware: PC Desktop </a:t>
            </a:r>
            <a:r>
              <a:rPr lang="en-GB" dirty="0"/>
              <a:t>AMD Ryzen 9, NVIDIA Jetson Orin Nano, </a:t>
            </a:r>
            <a:r>
              <a:rPr lang="es-ES" dirty="0"/>
              <a:t>Logi HD 1080p USB-Camera</a:t>
            </a:r>
            <a:endParaRPr lang="de-DE" dirty="0"/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8372081-DAA7-4558-BFF5-AEBC6FA9FE35}" type="slidenum">
              <a:rPr lang="de-DE" altLang="de-DE" smtClean="0"/>
              <a:pPr/>
              <a:t>4</a:t>
            </a:fld>
            <a:endParaRPr lang="de-DE" altLang="de-DE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Components and Devices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FAA2E91-BE1A-3093-FC3D-D363310A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0" y="1927124"/>
            <a:ext cx="1657764" cy="23728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25F4FF9-D0C3-1B1A-9C00-0297D152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19" y="1989760"/>
            <a:ext cx="1829061" cy="18828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16A085-CCC7-1D92-ED4D-19B0CF88A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72" y="4033446"/>
            <a:ext cx="1559087" cy="76859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1930B66-0FC0-BD2F-F3A5-6C162B080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30633"/>
            <a:ext cx="2160240" cy="30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9E10D-CBA0-C3D6-86FA-A32A72ABA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E7109A58-5047-394F-AEF0-B908F8F2E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347614"/>
            <a:ext cx="4800600" cy="6970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Bottle Attributes: Shape, state, brand, type, color, cap.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Cocktail Attributes: Glass type, state, color, garnishes.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CBBA3-ECB0-2292-6FA7-B258102A1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8372081-DAA7-4558-BFF5-AEBC6FA9FE35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1C49AE05-6821-6EED-548F-A3B897D9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and Challenges</a:t>
            </a:r>
          </a:p>
        </p:txBody>
      </p:sp>
      <p:sp>
        <p:nvSpPr>
          <p:cNvPr id="2" name="Inhaltsplatzhalter 25">
            <a:extLst>
              <a:ext uri="{FF2B5EF4-FFF2-40B4-BE49-F238E27FC236}">
                <a16:creationId xmlns:a16="http://schemas.microsoft.com/office/drawing/2014/main" id="{1F5DFDC4-07D4-C338-30E4-805D7B50C534}"/>
              </a:ext>
            </a:extLst>
          </p:cNvPr>
          <p:cNvSpPr txBox="1">
            <a:spLocks/>
          </p:cNvSpPr>
          <p:nvPr/>
        </p:nvSpPr>
        <p:spPr bwMode="auto">
          <a:xfrm>
            <a:off x="755576" y="2325539"/>
            <a:ext cx="4800600" cy="1066409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rnd">
            <a:noFill/>
            <a:prstDash val="sysDot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kern="0" dirty="0"/>
              <a:t>Deep Learning training requirements: Properly labelled images, image </a:t>
            </a:r>
            <a:r>
              <a:rPr lang="de-DE" sz="1200" kern="0" dirty="0" err="1"/>
              <a:t>quality</a:t>
            </a:r>
            <a:r>
              <a:rPr lang="de-DE" sz="1200" kern="0" dirty="0"/>
              <a:t> and </a:t>
            </a:r>
            <a:r>
              <a:rPr lang="de-DE" sz="1200" kern="0" dirty="0" err="1"/>
              <a:t>quantity</a:t>
            </a:r>
            <a:r>
              <a:rPr lang="de-DE" sz="1200" kern="0" dirty="0"/>
              <a:t>, </a:t>
            </a:r>
            <a:r>
              <a:rPr lang="de-DE" sz="1200" kern="0" dirty="0" err="1"/>
              <a:t>structure</a:t>
            </a:r>
            <a:r>
              <a:rPr lang="de-DE" sz="1200" kern="0" dirty="0"/>
              <a:t> organization, </a:t>
            </a:r>
            <a:r>
              <a:rPr lang="de-DE" sz="1200" kern="0" dirty="0" err="1"/>
              <a:t>computing</a:t>
            </a:r>
            <a:r>
              <a:rPr lang="de-DE" sz="1200" kern="0" dirty="0"/>
              <a:t>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kern="0" dirty="0" err="1"/>
              <a:t>Deployment</a:t>
            </a:r>
            <a:r>
              <a:rPr lang="de-DE" sz="1200" kern="0" dirty="0"/>
              <a:t> </a:t>
            </a:r>
            <a:r>
              <a:rPr lang="de-DE" sz="1200" kern="0" dirty="0" err="1"/>
              <a:t>Issues</a:t>
            </a:r>
            <a:r>
              <a:rPr lang="de-DE" sz="1200" kern="0" dirty="0"/>
              <a:t>: </a:t>
            </a:r>
            <a:r>
              <a:rPr lang="de-DE" sz="1200" kern="0" dirty="0" err="1"/>
              <a:t>Envioremental</a:t>
            </a:r>
            <a:r>
              <a:rPr lang="de-DE" sz="1200" kern="0" dirty="0"/>
              <a:t> </a:t>
            </a:r>
            <a:r>
              <a:rPr lang="de-DE" sz="1200" kern="0" dirty="0" err="1"/>
              <a:t>objects</a:t>
            </a:r>
            <a:r>
              <a:rPr lang="de-DE" sz="1200" kern="0" dirty="0"/>
              <a:t>, </a:t>
            </a:r>
            <a:r>
              <a:rPr lang="de-DE" sz="1200" kern="0" dirty="0" err="1"/>
              <a:t>latency</a:t>
            </a:r>
            <a:r>
              <a:rPr lang="de-DE" sz="1200" kern="0" dirty="0"/>
              <a:t>, false positives.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E5A45C-820B-5E9F-47C7-D0C973944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27" y="1060012"/>
            <a:ext cx="2902150" cy="20593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749D08-780B-2503-9984-A98176A4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88" y="3273227"/>
            <a:ext cx="2933146" cy="803859"/>
          </a:xfrm>
          <a:prstGeom prst="rect">
            <a:avLst/>
          </a:prstGeom>
        </p:spPr>
      </p:pic>
      <p:sp>
        <p:nvSpPr>
          <p:cNvPr id="5" name="Inhaltsplatzhalter 25">
            <a:extLst>
              <a:ext uri="{FF2B5EF4-FFF2-40B4-BE49-F238E27FC236}">
                <a16:creationId xmlns:a16="http://schemas.microsoft.com/office/drawing/2014/main" id="{F9F21868-13BD-3C48-4472-5F25DF5B5E94}"/>
              </a:ext>
            </a:extLst>
          </p:cNvPr>
          <p:cNvSpPr txBox="1">
            <a:spLocks/>
          </p:cNvSpPr>
          <p:nvPr/>
        </p:nvSpPr>
        <p:spPr bwMode="auto">
          <a:xfrm>
            <a:off x="727511" y="3672795"/>
            <a:ext cx="4800600" cy="93714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rnd">
            <a:noFill/>
            <a:prstDash val="sysDot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 sz="1400" b="0" i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kern="0" dirty="0"/>
              <a:t>The </a:t>
            </a:r>
            <a:r>
              <a:rPr lang="de-DE" b="1" kern="0" dirty="0" err="1"/>
              <a:t>system</a:t>
            </a:r>
            <a:r>
              <a:rPr lang="de-DE" b="1" kern="0" dirty="0"/>
              <a:t> </a:t>
            </a:r>
            <a:r>
              <a:rPr lang="de-DE" b="1" kern="0" dirty="0" err="1"/>
              <a:t>is</a:t>
            </a:r>
            <a:r>
              <a:rPr lang="de-DE" b="1" kern="0" dirty="0"/>
              <a:t> an </a:t>
            </a:r>
            <a:r>
              <a:rPr lang="de-DE" b="1" kern="0" dirty="0" err="1"/>
              <a:t>assitent</a:t>
            </a:r>
            <a:r>
              <a:rPr lang="de-DE" b="1" kern="0" dirty="0"/>
              <a:t> </a:t>
            </a:r>
            <a:r>
              <a:rPr lang="de-DE" b="1" kern="0" dirty="0" err="1"/>
              <a:t>tool</a:t>
            </a:r>
            <a:r>
              <a:rPr lang="de-DE" b="1" kern="0" dirty="0"/>
              <a:t> for the </a:t>
            </a:r>
            <a:r>
              <a:rPr lang="de-DE" b="1" kern="0" dirty="0" err="1"/>
              <a:t>user</a:t>
            </a:r>
            <a:r>
              <a:rPr lang="de-DE" b="1" kern="0" dirty="0"/>
              <a:t> </a:t>
            </a:r>
            <a:r>
              <a:rPr lang="de-DE" b="1" kern="0" dirty="0" err="1"/>
              <a:t>rather</a:t>
            </a:r>
            <a:r>
              <a:rPr lang="de-DE" b="1" kern="0" dirty="0"/>
              <a:t> </a:t>
            </a:r>
            <a:r>
              <a:rPr lang="de-DE" b="1" kern="0" dirty="0" err="1"/>
              <a:t>than</a:t>
            </a:r>
            <a:r>
              <a:rPr lang="de-DE" b="1" kern="0" dirty="0"/>
              <a:t> an </a:t>
            </a:r>
            <a:r>
              <a:rPr lang="de-DE" b="1" kern="0" dirty="0" err="1"/>
              <a:t>entire</a:t>
            </a:r>
            <a:r>
              <a:rPr lang="de-DE" b="1" kern="0" dirty="0"/>
              <a:t> </a:t>
            </a:r>
            <a:r>
              <a:rPr lang="de-DE" b="1" kern="0" dirty="0" err="1"/>
              <a:t>automated</a:t>
            </a:r>
            <a:r>
              <a:rPr lang="de-DE" b="1" kern="0" dirty="0"/>
              <a:t> </a:t>
            </a:r>
            <a:r>
              <a:rPr lang="de-DE" b="1" kern="0" dirty="0" err="1"/>
              <a:t>framework</a:t>
            </a:r>
            <a:r>
              <a:rPr lang="de-DE" b="1" kern="0" dirty="0"/>
              <a:t>. The </a:t>
            </a:r>
            <a:r>
              <a:rPr lang="de-DE" b="1" kern="0" dirty="0" err="1"/>
              <a:t>user</a:t>
            </a:r>
            <a:r>
              <a:rPr lang="de-DE" b="1" kern="0" dirty="0"/>
              <a:t> </a:t>
            </a:r>
            <a:r>
              <a:rPr lang="de-DE" b="1" kern="0" dirty="0" err="1"/>
              <a:t>must</a:t>
            </a:r>
            <a:r>
              <a:rPr lang="de-DE" b="1" kern="0" dirty="0"/>
              <a:t> </a:t>
            </a:r>
            <a:r>
              <a:rPr lang="de-DE" b="1" kern="0" dirty="0" err="1"/>
              <a:t>get</a:t>
            </a:r>
            <a:r>
              <a:rPr lang="de-DE" b="1" kern="0" dirty="0"/>
              <a:t> </a:t>
            </a:r>
            <a:r>
              <a:rPr lang="de-DE" b="1" kern="0" dirty="0" err="1"/>
              <a:t>familiar</a:t>
            </a:r>
            <a:r>
              <a:rPr lang="de-DE" b="1" kern="0" dirty="0"/>
              <a:t> with ist </a:t>
            </a:r>
            <a:r>
              <a:rPr lang="de-DE" b="1" kern="0" dirty="0" err="1"/>
              <a:t>inner</a:t>
            </a:r>
            <a:r>
              <a:rPr lang="de-DE" b="1" kern="0" dirty="0"/>
              <a:t> </a:t>
            </a:r>
            <a:r>
              <a:rPr lang="de-DE" b="1" kern="0" dirty="0" err="1"/>
              <a:t>workings</a:t>
            </a:r>
            <a:r>
              <a:rPr lang="de-DE" b="1" kern="0" dirty="0"/>
              <a:t> and monitor the </a:t>
            </a:r>
            <a:r>
              <a:rPr lang="de-DE" b="1" kern="0" dirty="0" err="1"/>
              <a:t>results</a:t>
            </a:r>
            <a:r>
              <a:rPr lang="de-DE" b="1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23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Foliennummernplatzhalter 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/>
          <a:p>
            <a:fld id="{BDF7FBC3-9C9B-4FBB-9F00-1F0783FDF12A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Functioning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76AD06F-C092-A938-7E0E-568A1EE5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0" y="1057730"/>
            <a:ext cx="8569825" cy="37622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420F5-A844-24A4-CE15-A9493AFB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Foliennummernplatzhalter 2">
            <a:extLst>
              <a:ext uri="{FF2B5EF4-FFF2-40B4-BE49-F238E27FC236}">
                <a16:creationId xmlns:a16="http://schemas.microsoft.com/office/drawing/2014/main" id="{30E83A74-C4EB-3EB3-1821-AB4687C2407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/>
          <a:p>
            <a:fld id="{BDF7FBC3-9C9B-4FBB-9F00-1F0783FDF12A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F1951B9-E033-6A7D-A004-7F37E082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7BD8CA-F425-8C73-FCB7-8C1DBD70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00" y="539066"/>
            <a:ext cx="2274605" cy="4389394"/>
          </a:xfrm>
          <a:prstGeom prst="rect">
            <a:avLst/>
          </a:prstGeom>
        </p:spPr>
      </p:pic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AC285417-931D-2035-455A-7B347F79B9D2}"/>
              </a:ext>
            </a:extLst>
          </p:cNvPr>
          <p:cNvSpPr txBox="1">
            <a:spLocks/>
          </p:cNvSpPr>
          <p:nvPr/>
        </p:nvSpPr>
        <p:spPr>
          <a:xfrm>
            <a:off x="4582077" y="766627"/>
            <a:ext cx="3834848" cy="398158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de-DE" sz="1200" kern="0" dirty="0"/>
          </a:p>
        </p:txBody>
      </p:sp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AC34E2A9-C709-A8F9-A12C-B92C79D1252B}"/>
              </a:ext>
            </a:extLst>
          </p:cNvPr>
          <p:cNvSpPr txBox="1">
            <a:spLocks/>
          </p:cNvSpPr>
          <p:nvPr/>
        </p:nvSpPr>
        <p:spPr>
          <a:xfrm>
            <a:off x="4398333" y="663528"/>
            <a:ext cx="4625235" cy="414047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sz="1200" kern="0" dirty="0"/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16C98F78-350F-8FFC-C8C1-8BAA5973EAC4}"/>
              </a:ext>
            </a:extLst>
          </p:cNvPr>
          <p:cNvSpPr txBox="1">
            <a:spLocks/>
          </p:cNvSpPr>
          <p:nvPr/>
        </p:nvSpPr>
        <p:spPr>
          <a:xfrm>
            <a:off x="4525252" y="663528"/>
            <a:ext cx="4371396" cy="371664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Inter Light" panose="02000503000000020004" pitchFamily="2" charset="0"/>
              </a:defRPr>
            </a:lvl1pPr>
            <a:lvl2pPr marL="35718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2pPr>
            <a:lvl3pPr marL="714375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3pPr>
            <a:lvl4pPr marL="1073150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4pPr>
            <a:lvl5pPr marL="1430338" algn="l" rtl="0" eaLnBrk="1" fontAlgn="base" hangingPunct="1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Inter Light" panose="02000503000000020004" pitchFamily="2" charset="0"/>
                <a:cs typeface="Inter Light" panose="02000503000000020004" pitchFamily="2" charset="0"/>
              </a:defRPr>
            </a:lvl5pPr>
            <a:lvl6pPr marL="1789024" eaLnBrk="1" hangingPunct="1">
              <a:defRPr>
                <a:latin typeface="+mn-lt"/>
                <a:ea typeface="+mn-ea"/>
                <a:cs typeface="+mn-cs"/>
              </a:defRPr>
            </a:lvl6pPr>
            <a:lvl7pPr marL="2146828" eaLnBrk="1" hangingPunct="1">
              <a:defRPr>
                <a:latin typeface="+mn-lt"/>
                <a:ea typeface="+mn-ea"/>
                <a:cs typeface="+mn-cs"/>
              </a:defRPr>
            </a:lvl7pPr>
            <a:lvl8pPr marL="2504633" eaLnBrk="1" hangingPunct="1">
              <a:defRPr>
                <a:latin typeface="+mn-lt"/>
                <a:ea typeface="+mn-ea"/>
                <a:cs typeface="+mn-cs"/>
              </a:defRPr>
            </a:lvl8pPr>
            <a:lvl9pPr marL="2862438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kern="0" dirty="0"/>
              <a:t>1.  Image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2. Structural organization (train and val files are necessary, while test is optional</a:t>
            </a:r>
          </a:p>
          <a:p>
            <a:endParaRPr lang="de-DE" sz="1300" kern="0" dirty="0"/>
          </a:p>
          <a:p>
            <a:r>
              <a:rPr lang="de-DE" sz="1300" kern="0" dirty="0"/>
              <a:t>3. Labelling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4. Classification of labels with images (for each image file a label .txt file is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5. Training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6. Validation of results with training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7. Detection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300" kern="0" dirty="0"/>
          </a:p>
          <a:p>
            <a:r>
              <a:rPr lang="de-DE" sz="1300" kern="0" dirty="0"/>
              <a:t>8. Formatting of results for export </a:t>
            </a:r>
          </a:p>
        </p:txBody>
      </p:sp>
    </p:spTree>
    <p:extLst>
      <p:ext uri="{BB962C8B-B14F-4D97-AF65-F5344CB8AC3E}">
        <p14:creationId xmlns:p14="http://schemas.microsoft.com/office/powerpoint/2010/main" val="140421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3096-F2D3-112E-F678-EBA8B093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Foliennummernplatzhalter 2">
            <a:extLst>
              <a:ext uri="{FF2B5EF4-FFF2-40B4-BE49-F238E27FC236}">
                <a16:creationId xmlns:a16="http://schemas.microsoft.com/office/drawing/2014/main" id="{A14CCF30-8E69-207C-1080-8D1A50A806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/>
          <a:p>
            <a:fld id="{DC99EF5E-2E1B-475F-A2DB-E148CF2497DD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28BF8F66-88C7-80F6-8993-3ACEFB86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Process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A46E42-4220-05BF-F763-225993172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557" y="545252"/>
            <a:ext cx="4617348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B35CD00-7F4F-E8BF-8C1D-6516FC489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277" y="2859782"/>
            <a:ext cx="4510648" cy="225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5D7BA6-2832-B727-094C-959BDCB0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0" y="1105855"/>
            <a:ext cx="3351996" cy="201310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01D2B38-71C7-E7B2-5E44-005DE484EAD8}"/>
              </a:ext>
            </a:extLst>
          </p:cNvPr>
          <p:cNvSpPr txBox="1"/>
          <p:nvPr/>
        </p:nvSpPr>
        <p:spPr>
          <a:xfrm>
            <a:off x="283899" y="3363838"/>
            <a:ext cx="3616657" cy="2612253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de-DE" sz="1400" b="1" spc="15" dirty="0">
                <a:solidFill>
                  <a:srgbClr val="231F20"/>
                </a:solidFill>
                <a:latin typeface="Inter" panose="02000503000000020004"/>
                <a:cs typeface="Roboto"/>
              </a:rPr>
              <a:t>Training Commands</a:t>
            </a:r>
          </a:p>
          <a:p>
            <a:pPr marL="184150" indent="-171450">
              <a:spcBef>
                <a:spcPts val="869"/>
              </a:spcBef>
              <a:buFont typeface="Arial" panose="020B0604020202020204" pitchFamily="34" charset="0"/>
              <a:buChar char="•"/>
            </a:pPr>
            <a:r>
              <a:rPr lang="en-GB" sz="1050" dirty="0">
                <a:latin typeface="Inter" panose="02000503000000020004"/>
              </a:rPr>
              <a:t>yolo detect train model=yolov8s.pt data=C:/yolov5/Dataset_bottles_I/data.yaml epochs=300 imgsz=640 batch=16 name= Bottle1</a:t>
            </a:r>
          </a:p>
          <a:p>
            <a:pPr marL="184150" indent="-171450">
              <a:spcBef>
                <a:spcPts val="869"/>
              </a:spcBef>
              <a:buFont typeface="Arial" panose="020B0604020202020204" pitchFamily="34" charset="0"/>
              <a:buChar char="•"/>
            </a:pPr>
            <a:r>
              <a:rPr lang="en-GB" sz="1050" dirty="0">
                <a:latin typeface="Inter" panose="02000503000000020004"/>
              </a:rPr>
              <a:t>yolo detect train model=yolov8s.pt data=C:/yolov5/Dataset_bottles_I/data.yaml epochs=300 imgsz=640 batch=16 name= Bottle1</a:t>
            </a:r>
            <a:endParaRPr lang="de-DE" sz="1050" dirty="0">
              <a:latin typeface="Inter" panose="02000503000000020004"/>
            </a:endParaRPr>
          </a:p>
          <a:p>
            <a:pPr marL="12700">
              <a:spcBef>
                <a:spcPts val="869"/>
              </a:spcBef>
            </a:pPr>
            <a:endParaRPr lang="de-DE" sz="1050" dirty="0">
              <a:latin typeface="Inter" panose="02000503000000020004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endParaRPr lang="de-DE" sz="1400" b="1" spc="15" dirty="0">
              <a:solidFill>
                <a:srgbClr val="231F20"/>
              </a:solidFill>
              <a:latin typeface="Inter" panose="02000503000000020004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endParaRPr lang="de-DE" sz="2350" b="1" spc="15" dirty="0">
              <a:solidFill>
                <a:srgbClr val="231F20"/>
              </a:solidFill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9396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Foliennummernplatzhalter 2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/>
          <a:p>
            <a:fld id="{DC99EF5E-2E1B-475F-A2DB-E148CF2497DD}" type="slidenum">
              <a:rPr lang="de-DE" altLang="de-DE" smtClean="0"/>
              <a:pPr/>
              <a:t>9</a:t>
            </a:fld>
            <a:endParaRPr lang="de-DE" altLang="de-DE"/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First Stage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idx="16"/>
          </p:nvPr>
        </p:nvSpPr>
        <p:spPr>
          <a:xfrm>
            <a:off x="683565" y="1400793"/>
            <a:ext cx="1998027" cy="73250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Command Test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441334-D4AF-C3CE-8063-7AF37937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90" y="1389878"/>
            <a:ext cx="5540571" cy="965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671299-CF57-F66E-A093-313F9215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30" y="2557711"/>
            <a:ext cx="2275433" cy="22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F2E693-73C7-0618-E602-529B95C4F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55" y="2504287"/>
            <a:ext cx="2417440" cy="241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Light /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10489" rIns="0" bIns="0" rtlCol="0">
        <a:spAutoFit/>
      </a:bodyPr>
      <a:lstStyle>
        <a:defPPr marL="12700">
          <a:lnSpc>
            <a:spcPct val="100000"/>
          </a:lnSpc>
          <a:spcBef>
            <a:spcPts val="869"/>
          </a:spcBef>
          <a:defRPr sz="2350" b="1" spc="15" dirty="0">
            <a:solidFill>
              <a:srgbClr val="231F20"/>
            </a:solidFill>
            <a:latin typeface="Roboto"/>
            <a:cs typeface="Roboto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d23_thws_pp-vorlage_de_0-0 (1).pptx" id="{5368E583-CFDC-4B5A-A082-2971B453DF59}" vid="{0BBCD775-8736-4026-9096-436C5AE480B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id23_thws_pp-vorlage_de_0-0(2)</Template>
  <TotalTime>0</TotalTime>
  <Words>1248</Words>
  <Application>Microsoft Office PowerPoint</Application>
  <PresentationFormat>Bildschirmpräsentation (16:9)</PresentationFormat>
  <Paragraphs>113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Inter</vt:lpstr>
      <vt:lpstr>Inter Light</vt:lpstr>
      <vt:lpstr>Roboto</vt:lpstr>
      <vt:lpstr>Office</vt:lpstr>
      <vt:lpstr>Business Intelligence II</vt:lpstr>
      <vt:lpstr>Project Description</vt:lpstr>
      <vt:lpstr>Core Concepts</vt:lpstr>
      <vt:lpstr>System Components and Devices</vt:lpstr>
      <vt:lpstr>Problems and Challenges</vt:lpstr>
      <vt:lpstr>System Functioning</vt:lpstr>
      <vt:lpstr>Pipeline</vt:lpstr>
      <vt:lpstr>Training Process</vt:lpstr>
      <vt:lpstr>Testing First Stage</vt:lpstr>
      <vt:lpstr>Testing Second and Third Stage</vt:lpstr>
      <vt:lpstr>Results</vt:lpstr>
      <vt:lpstr>Conclusion</vt:lpstr>
      <vt:lpstr>Sources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Manger, Sabine</dc:creator>
  <cp:lastModifiedBy>Leon, Horacio</cp:lastModifiedBy>
  <cp:revision>101</cp:revision>
  <dcterms:created xsi:type="dcterms:W3CDTF">2024-01-10T10:51:36Z</dcterms:created>
  <dcterms:modified xsi:type="dcterms:W3CDTF">2025-06-27T16:26:15Z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2020-04-14T00:00:00Z</vt:filetime>
  </property>
  <property fmtid="{D5CDD505-2E9C-101B-9397-08002B2CF9AE}" pid="3" name="Creator">
    <vt:lpwstr>Adobe InDesign 15.0 (Windows)</vt:lpwstr>
  </property>
  <property fmtid="{D5CDD505-2E9C-101B-9397-08002B2CF9AE}" pid="4" name="LastSaved">
    <vt:filetime>2020-04-14T00:00:00Z</vt:filetime>
  </property>
</Properties>
</file>